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27" r:id="rId3"/>
    <p:sldId id="384" r:id="rId4"/>
    <p:sldId id="354" r:id="rId5"/>
    <p:sldId id="355" r:id="rId6"/>
    <p:sldId id="362" r:id="rId7"/>
    <p:sldId id="353" r:id="rId8"/>
    <p:sldId id="361" r:id="rId9"/>
    <p:sldId id="273" r:id="rId10"/>
    <p:sldId id="385" r:id="rId11"/>
    <p:sldId id="340" r:id="rId12"/>
    <p:sldId id="338" r:id="rId13"/>
    <p:sldId id="339" r:id="rId14"/>
    <p:sldId id="358" r:id="rId15"/>
    <p:sldId id="359" r:id="rId16"/>
    <p:sldId id="357" r:id="rId17"/>
    <p:sldId id="288" r:id="rId18"/>
    <p:sldId id="366" r:id="rId19"/>
    <p:sldId id="365" r:id="rId20"/>
    <p:sldId id="343" r:id="rId21"/>
    <p:sldId id="289" r:id="rId22"/>
    <p:sldId id="290" r:id="rId23"/>
    <p:sldId id="360" r:id="rId24"/>
    <p:sldId id="367" r:id="rId25"/>
    <p:sldId id="291" r:id="rId26"/>
    <p:sldId id="369" r:id="rId27"/>
    <p:sldId id="370" r:id="rId28"/>
    <p:sldId id="295" r:id="rId29"/>
    <p:sldId id="375" r:id="rId30"/>
    <p:sldId id="348" r:id="rId31"/>
    <p:sldId id="374" r:id="rId32"/>
    <p:sldId id="373" r:id="rId33"/>
    <p:sldId id="297" r:id="rId34"/>
    <p:sldId id="350" r:id="rId35"/>
    <p:sldId id="351" r:id="rId36"/>
    <p:sldId id="371" r:id="rId37"/>
    <p:sldId id="303" r:id="rId38"/>
    <p:sldId id="376" r:id="rId39"/>
    <p:sldId id="378" r:id="rId40"/>
    <p:sldId id="379" r:id="rId41"/>
    <p:sldId id="380" r:id="rId42"/>
    <p:sldId id="381" r:id="rId43"/>
    <p:sldId id="383" r:id="rId44"/>
    <p:sldId id="382" r:id="rId45"/>
  </p:sldIdLst>
  <p:sldSz cx="9144000" cy="6858000" type="screen4x3"/>
  <p:notesSz cx="6907213" cy="100345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7479" autoAdjust="0"/>
  </p:normalViewPr>
  <p:slideViewPr>
    <p:cSldViewPr>
      <p:cViewPr varScale="1">
        <p:scale>
          <a:sx n="111" d="100"/>
          <a:sy n="111" d="100"/>
        </p:scale>
        <p:origin x="162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2438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13188" y="0"/>
            <a:ext cx="2992437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CC2D9-16F2-459C-B5C4-A87C9633E046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31350"/>
            <a:ext cx="2992438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13188" y="9531350"/>
            <a:ext cx="2992437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81095-FD53-4D26-ACC2-F0DB2BAD09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0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3126" cy="501729"/>
          </a:xfrm>
          <a:prstGeom prst="rect">
            <a:avLst/>
          </a:prstGeom>
        </p:spPr>
        <p:txBody>
          <a:bodyPr vert="horz" lIns="96808" tIns="48404" rIns="96808" bIns="48404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12489" y="0"/>
            <a:ext cx="2993126" cy="501729"/>
          </a:xfrm>
          <a:prstGeom prst="rect">
            <a:avLst/>
          </a:prstGeom>
        </p:spPr>
        <p:txBody>
          <a:bodyPr vert="horz" lIns="96808" tIns="48404" rIns="96808" bIns="48404" rtlCol="0"/>
          <a:lstStyle>
            <a:lvl1pPr algn="r">
              <a:defRPr sz="1300"/>
            </a:lvl1pPr>
          </a:lstStyle>
          <a:p>
            <a:fld id="{D186AC44-4A4E-410D-B2D7-3DAFFEED0CCD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752475"/>
            <a:ext cx="5014913" cy="3762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808" tIns="48404" rIns="96808" bIns="4840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0722" y="4766429"/>
            <a:ext cx="5525770" cy="4515565"/>
          </a:xfrm>
          <a:prstGeom prst="rect">
            <a:avLst/>
          </a:prstGeom>
        </p:spPr>
        <p:txBody>
          <a:bodyPr vert="horz" lIns="96808" tIns="48404" rIns="96808" bIns="4840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31117"/>
            <a:ext cx="2993126" cy="501729"/>
          </a:xfrm>
          <a:prstGeom prst="rect">
            <a:avLst/>
          </a:prstGeom>
        </p:spPr>
        <p:txBody>
          <a:bodyPr vert="horz" lIns="96808" tIns="48404" rIns="96808" bIns="48404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12489" y="9531117"/>
            <a:ext cx="2993126" cy="501729"/>
          </a:xfrm>
          <a:prstGeom prst="rect">
            <a:avLst/>
          </a:prstGeom>
        </p:spPr>
        <p:txBody>
          <a:bodyPr vert="horz" lIns="96808" tIns="48404" rIns="96808" bIns="48404" rtlCol="0" anchor="b"/>
          <a:lstStyle>
            <a:lvl1pPr algn="r">
              <a:defRPr sz="1300"/>
            </a:lvl1pPr>
          </a:lstStyle>
          <a:p>
            <a:fld id="{822F006F-29D3-4BED-B3E8-8CF7513BA6C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224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1880-6C9B-44C9-8DB3-CCBD698BA6C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11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588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037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099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49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63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20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667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819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600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63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1880-6C9B-44C9-8DB3-CCBD698BA6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118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117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1880-6C9B-44C9-8DB3-CCBD698BA6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043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037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044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504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037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037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F006F-29D3-4BED-B3E8-8CF7513BA6C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53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73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40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387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69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44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71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57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6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97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86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6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8900B-B473-4F48-813B-B8C527847A87}" type="datetimeFigureOut">
              <a:rPr lang="en-GB" smtClean="0"/>
              <a:t>05/06/2023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8A7CE-93C5-42D9-8C27-D4FE0EEE33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83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660" y="476672"/>
            <a:ext cx="8134672" cy="1152128"/>
          </a:xfrm>
        </p:spPr>
        <p:txBody>
          <a:bodyPr/>
          <a:lstStyle/>
          <a:p>
            <a:r>
              <a:rPr lang="en-GB" dirty="0" smtClean="0"/>
              <a:t>Harrow Lodge Primary School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5596" y="3933056"/>
            <a:ext cx="6400800" cy="1752600"/>
          </a:xfrm>
        </p:spPr>
        <p:txBody>
          <a:bodyPr/>
          <a:lstStyle/>
          <a:p>
            <a:r>
              <a:rPr lang="en-GB" b="1" dirty="0" smtClean="0"/>
              <a:t>Teaching Relationships and Sex Education (RSE) to your children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16832"/>
            <a:ext cx="1368152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03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en-GB" u="sng" dirty="0" smtClean="0">
                <a:solidFill>
                  <a:schemeClr val="accent6">
                    <a:lumMod val="75000"/>
                  </a:schemeClr>
                </a:solidFill>
              </a:rPr>
              <a:t>Year 1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dirty="0" smtClean="0"/>
              <a:t>– Life Cycles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03152" y="1014860"/>
            <a:ext cx="4248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-delving further into the order and processes of different life cycles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-understanding that changes happen as we grow that are natural and OK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-initial thoughts, feelings and emotions about change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967976" y="5451381"/>
            <a:ext cx="3718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*No mention of conception/how a baby comes to be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1" y="1096170"/>
            <a:ext cx="2489482" cy="248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4" y="4318009"/>
            <a:ext cx="3657520" cy="16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r="12189"/>
          <a:stretch/>
        </p:blipFill>
        <p:spPr bwMode="auto">
          <a:xfrm>
            <a:off x="61156" y="4318009"/>
            <a:ext cx="792088" cy="16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09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58" y="95966"/>
            <a:ext cx="8229600" cy="1143000"/>
          </a:xfrm>
        </p:spPr>
        <p:txBody>
          <a:bodyPr>
            <a:normAutofit/>
          </a:bodyPr>
          <a:lstStyle/>
          <a:p>
            <a:r>
              <a:rPr lang="en-GB" u="sng" dirty="0" smtClean="0">
                <a:solidFill>
                  <a:schemeClr val="accent6">
                    <a:lumMod val="75000"/>
                  </a:schemeClr>
                </a:solidFill>
              </a:rPr>
              <a:t>Year 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dirty="0" smtClean="0"/>
              <a:t>– Body Changes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773511" y="1417638"/>
            <a:ext cx="410664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-understanding similarities and differences in </a:t>
            </a:r>
            <a:r>
              <a:rPr lang="en-GB" sz="2400" i="1" dirty="0" smtClean="0"/>
              <a:t>how children look</a:t>
            </a:r>
            <a:r>
              <a:rPr lang="en-GB" sz="2400" dirty="0" smtClean="0"/>
              <a:t> now compared to when they were babies/toddlers 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-understanding </a:t>
            </a:r>
            <a:r>
              <a:rPr lang="en-GB" sz="2400" dirty="0"/>
              <a:t>similarities and differences in </a:t>
            </a:r>
            <a:r>
              <a:rPr lang="en-GB" sz="2400" i="1" dirty="0" smtClean="0"/>
              <a:t>what the children can do</a:t>
            </a:r>
            <a:r>
              <a:rPr lang="en-GB" sz="2400" dirty="0" smtClean="0"/>
              <a:t> now </a:t>
            </a:r>
            <a:r>
              <a:rPr lang="en-GB" sz="2400" dirty="0"/>
              <a:t>compared to when they were </a:t>
            </a:r>
            <a:r>
              <a:rPr lang="en-GB" sz="2400" dirty="0" smtClean="0"/>
              <a:t>babies/toddlers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-knowing that I change a little bit every time I learn something new</a:t>
            </a:r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450" t="23422" r="7475" b="41879"/>
          <a:stretch/>
        </p:blipFill>
        <p:spPr>
          <a:xfrm>
            <a:off x="382140" y="1268188"/>
            <a:ext cx="1741587" cy="1461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1222" t="18993" r="7476" b="59597"/>
          <a:stretch/>
        </p:blipFill>
        <p:spPr>
          <a:xfrm>
            <a:off x="1763688" y="3272311"/>
            <a:ext cx="2462783" cy="1347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2403" t="26375" r="13382" b="56645"/>
          <a:stretch/>
        </p:blipFill>
        <p:spPr>
          <a:xfrm>
            <a:off x="373357" y="5079579"/>
            <a:ext cx="2509588" cy="140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78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420888"/>
            <a:ext cx="8229600" cy="1124744"/>
          </a:xfrm>
        </p:spPr>
        <p:txBody>
          <a:bodyPr>
            <a:noAutofit/>
          </a:bodyPr>
          <a:lstStyle/>
          <a:p>
            <a:r>
              <a:rPr lang="en-GB" sz="16600" u="sng" dirty="0" smtClean="0">
                <a:solidFill>
                  <a:srgbClr val="FF66FF"/>
                </a:solidFill>
              </a:rPr>
              <a:t>Year 2</a:t>
            </a:r>
            <a:r>
              <a:rPr lang="en-GB" sz="16600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GB" sz="16600" dirty="0"/>
          </a:p>
        </p:txBody>
      </p:sp>
    </p:spTree>
    <p:extLst>
      <p:ext uri="{BB962C8B-B14F-4D97-AF65-F5344CB8AC3E}">
        <p14:creationId xmlns:p14="http://schemas.microsoft.com/office/powerpoint/2010/main" val="38862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50" y="-2270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rgbClr val="FF66FF"/>
                </a:solidFill>
              </a:rPr>
              <a:t>Year </a:t>
            </a:r>
            <a:r>
              <a:rPr lang="en-GB" u="sng" dirty="0">
                <a:solidFill>
                  <a:srgbClr val="FF66FF"/>
                </a:solidFill>
              </a:rPr>
              <a:t>2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dirty="0" smtClean="0"/>
              <a:t>– Male and Female Body Parts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729293" y="1196752"/>
            <a:ext cx="39568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-recognising physical differences between boys and girls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-using the correct names for body parts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-knowing which parts of our bodies are private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>
                <a:solidFill>
                  <a:srgbClr val="FF0000"/>
                </a:solidFill>
              </a:rPr>
              <a:t>*This is statutory learning for </a:t>
            </a:r>
            <a:r>
              <a:rPr lang="en-GB" sz="2800" dirty="0" smtClean="0">
                <a:solidFill>
                  <a:srgbClr val="FF0000"/>
                </a:solidFill>
              </a:rPr>
              <a:t>Science.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281" t="61241" r="31100" b="28192"/>
          <a:stretch/>
        </p:blipFill>
        <p:spPr>
          <a:xfrm>
            <a:off x="619951" y="4578147"/>
            <a:ext cx="3531325" cy="815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2281" t="72393" r="55765" b="16778"/>
          <a:stretch/>
        </p:blipFill>
        <p:spPr>
          <a:xfrm>
            <a:off x="2434978" y="5491080"/>
            <a:ext cx="1246779" cy="903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7669" t="72742" r="31100" b="16778"/>
          <a:stretch/>
        </p:blipFill>
        <p:spPr>
          <a:xfrm>
            <a:off x="1259632" y="5502956"/>
            <a:ext cx="1175347" cy="877420"/>
          </a:xfrm>
          <a:prstGeom prst="rect">
            <a:avLst/>
          </a:prstGeom>
        </p:spPr>
      </p:pic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10087" r="5249" b="3650"/>
          <a:stretch/>
        </p:blipFill>
        <p:spPr bwMode="auto">
          <a:xfrm>
            <a:off x="1089470" y="876320"/>
            <a:ext cx="2592288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94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64921"/>
            <a:ext cx="8229600" cy="1124744"/>
          </a:xfrm>
        </p:spPr>
        <p:txBody>
          <a:bodyPr>
            <a:noAutofit/>
          </a:bodyPr>
          <a:lstStyle/>
          <a:p>
            <a:r>
              <a:rPr lang="en-GB" sz="3200" u="sng" dirty="0" smtClean="0">
                <a:solidFill>
                  <a:srgbClr val="FF66FF"/>
                </a:solidFill>
              </a:rPr>
              <a:t>Year 2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smtClean="0"/>
              <a:t>– Understanding different forms of appropriate contact with my friends and family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69210" y="1518855"/>
            <a:ext cx="445229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-links </a:t>
            </a:r>
            <a:r>
              <a:rPr lang="en-GB" sz="2400" dirty="0"/>
              <a:t>to NSPCC’s </a:t>
            </a:r>
            <a:r>
              <a:rPr lang="en-GB" sz="2400" dirty="0" err="1"/>
              <a:t>Pantosaurus</a:t>
            </a:r>
            <a:r>
              <a:rPr lang="en-GB" sz="2400" dirty="0"/>
              <a:t> – public/private parts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-touches we like, e.g. a handshake, a hug, holding hands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-touches we do not like, e.g. pushing, shoving, a smack on the bottom in a game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-knowing </a:t>
            </a:r>
            <a:r>
              <a:rPr lang="en-GB" sz="2400" dirty="0"/>
              <a:t>a trusted adults to turn to</a:t>
            </a:r>
          </a:p>
          <a:p>
            <a:pPr algn="ctr"/>
            <a:endParaRPr lang="en-GB" sz="2800" dirty="0" smtClean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36104" y="6093296"/>
            <a:ext cx="87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</a:t>
            </a:r>
            <a:r>
              <a:rPr lang="en-GB" sz="2800" dirty="0" err="1" smtClean="0">
                <a:solidFill>
                  <a:srgbClr val="FF0000"/>
                </a:solidFill>
              </a:rPr>
              <a:t>DfE</a:t>
            </a:r>
            <a:r>
              <a:rPr lang="en-GB" sz="2800" dirty="0" smtClean="0">
                <a:solidFill>
                  <a:srgbClr val="FF0000"/>
                </a:solidFill>
              </a:rPr>
              <a:t> publication    *Safeguarding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 *Relationships Education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0" r="9567"/>
          <a:stretch/>
        </p:blipFill>
        <p:spPr bwMode="auto">
          <a:xfrm>
            <a:off x="251520" y="1289665"/>
            <a:ext cx="1411560" cy="220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1" r="20980"/>
          <a:stretch/>
        </p:blipFill>
        <p:spPr bwMode="auto">
          <a:xfrm>
            <a:off x="2126203" y="1711818"/>
            <a:ext cx="2088232" cy="220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e the source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 r="8761"/>
          <a:stretch/>
        </p:blipFill>
        <p:spPr bwMode="auto">
          <a:xfrm>
            <a:off x="722047" y="4045477"/>
            <a:ext cx="2808312" cy="204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3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rgbClr val="FF66FF"/>
                </a:solidFill>
              </a:rPr>
              <a:t>Year 2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smtClean="0"/>
              <a:t>– Good secrets vs. worry secrets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128484" y="1173931"/>
            <a:ext cx="35583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-good secrets, e.g. keeping a birthday surprise a secret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-worry secrets, e.g. witnessing a bully hurting your friend and being told not to tell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-knowing a trusted adult to turn to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966" t="19731" r="25194" b="18254"/>
          <a:stretch/>
        </p:blipFill>
        <p:spPr>
          <a:xfrm>
            <a:off x="640151" y="1211547"/>
            <a:ext cx="4248472" cy="44058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46594" y="6201613"/>
            <a:ext cx="4922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25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en-GB" u="sng" dirty="0" smtClean="0">
                <a:solidFill>
                  <a:srgbClr val="FF66FF"/>
                </a:solidFill>
              </a:rPr>
              <a:t>Year 2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smtClean="0"/>
              <a:t>– Cycles of life in nature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4302264"/>
            <a:ext cx="49220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*No mention of conception/how a baby comes to be</a:t>
            </a: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*This is statutory learning for Science.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1340768"/>
            <a:ext cx="33123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-recapping </a:t>
            </a:r>
            <a:r>
              <a:rPr lang="en-GB" sz="2800" dirty="0"/>
              <a:t>the </a:t>
            </a:r>
            <a:r>
              <a:rPr lang="en-GB" sz="2800" dirty="0" smtClean="0"/>
              <a:t>order and process </a:t>
            </a:r>
            <a:r>
              <a:rPr lang="en-GB" sz="2800" dirty="0"/>
              <a:t>of </a:t>
            </a:r>
            <a:r>
              <a:rPr lang="en-GB" sz="2800" dirty="0" smtClean="0"/>
              <a:t>different life cycles</a:t>
            </a:r>
            <a:endParaRPr lang="en-GB" sz="2800" dirty="0"/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-focusing on how the children feel about change and thinking about the positive aspects of change rather than the fear of it</a:t>
            </a:r>
            <a:endParaRPr lang="en-GB" sz="2800" dirty="0"/>
          </a:p>
        </p:txBody>
      </p:sp>
      <p:pic>
        <p:nvPicPr>
          <p:cNvPr id="7" name="Picture 6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r="12189"/>
          <a:stretch/>
        </p:blipFill>
        <p:spPr bwMode="auto">
          <a:xfrm>
            <a:off x="178187" y="1628800"/>
            <a:ext cx="792088" cy="16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16" y="1700808"/>
            <a:ext cx="3657520" cy="16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8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492896"/>
            <a:ext cx="7772400" cy="1109985"/>
          </a:xfrm>
        </p:spPr>
        <p:txBody>
          <a:bodyPr>
            <a:noAutofit/>
          </a:bodyPr>
          <a:lstStyle/>
          <a:p>
            <a:r>
              <a:rPr lang="en-GB" sz="13800" u="sng" dirty="0" smtClean="0">
                <a:solidFill>
                  <a:srgbClr val="7030A0"/>
                </a:solidFill>
              </a:rPr>
              <a:t>Year 3 </a:t>
            </a:r>
            <a:endParaRPr lang="en-GB" sz="13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11" y="122299"/>
            <a:ext cx="8928992" cy="1109985"/>
          </a:xfrm>
        </p:spPr>
        <p:txBody>
          <a:bodyPr>
            <a:noAutofit/>
          </a:bodyPr>
          <a:lstStyle/>
          <a:p>
            <a:r>
              <a:rPr lang="en-GB" sz="3600" u="sng" dirty="0" smtClean="0">
                <a:solidFill>
                  <a:srgbClr val="7030A0"/>
                </a:solidFill>
              </a:rPr>
              <a:t>Year 3</a:t>
            </a:r>
            <a:r>
              <a:rPr lang="en-GB" sz="3600" dirty="0" smtClean="0">
                <a:solidFill>
                  <a:srgbClr val="7030A0"/>
                </a:solidFill>
              </a:rPr>
              <a:t> </a:t>
            </a:r>
            <a:r>
              <a:rPr lang="en-GB" sz="3600" dirty="0" smtClean="0"/>
              <a:t>– acceptable and unacceptable physical contact with my friends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8380" y="1160910"/>
            <a:ext cx="3921339" cy="4483970"/>
          </a:xfrm>
        </p:spPr>
        <p:txBody>
          <a:bodyPr>
            <a:normAutofit fontScale="77500" lnSpcReduction="20000"/>
          </a:bodyPr>
          <a:lstStyle/>
          <a:p>
            <a:endParaRPr lang="en-GB" sz="3000" dirty="0">
              <a:solidFill>
                <a:schemeClr val="tx1"/>
              </a:solidFill>
            </a:endParaRP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-links to NSPCC’s </a:t>
            </a:r>
            <a:r>
              <a:rPr lang="en-GB" sz="2800" dirty="0" err="1">
                <a:solidFill>
                  <a:schemeClr val="tx1"/>
                </a:solidFill>
              </a:rPr>
              <a:t>Pantosaurus</a:t>
            </a:r>
            <a:r>
              <a:rPr lang="en-GB" sz="2800" dirty="0">
                <a:solidFill>
                  <a:schemeClr val="tx1"/>
                </a:solidFill>
              </a:rPr>
              <a:t> – public/private parts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-rights of the child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-appropriate and inappropriate physical contact/blurred boundaries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-knowing a trusted adults to turn to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endParaRPr lang="en-GB" sz="3000" dirty="0">
              <a:solidFill>
                <a:schemeClr val="tx1"/>
              </a:solidFill>
            </a:endParaRPr>
          </a:p>
          <a:p>
            <a:endParaRPr lang="en-GB" sz="30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4773" y="5451989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</a:t>
            </a:r>
            <a:r>
              <a:rPr lang="en-GB" sz="2800" dirty="0" err="1" smtClean="0">
                <a:solidFill>
                  <a:srgbClr val="FF0000"/>
                </a:solidFill>
              </a:rPr>
              <a:t>DfE</a:t>
            </a:r>
            <a:r>
              <a:rPr lang="en-GB" sz="2800" dirty="0" smtClean="0">
                <a:solidFill>
                  <a:srgbClr val="FF0000"/>
                </a:solidFill>
              </a:rPr>
              <a:t> publication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*Safeguarding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*Relationships Education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106" t="57828" r="34354" b="27102"/>
          <a:stretch/>
        </p:blipFill>
        <p:spPr>
          <a:xfrm>
            <a:off x="587318" y="1757817"/>
            <a:ext cx="2376261" cy="144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150" t="45818" r="24350" b="8961"/>
          <a:stretch/>
        </p:blipFill>
        <p:spPr>
          <a:xfrm>
            <a:off x="33011" y="3861048"/>
            <a:ext cx="5256584" cy="3001400"/>
          </a:xfrm>
          <a:prstGeom prst="rect">
            <a:avLst/>
          </a:prstGeom>
        </p:spPr>
      </p:pic>
      <p:pic>
        <p:nvPicPr>
          <p:cNvPr id="7" name="Picture 4" descr="See the source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1" r="20980"/>
          <a:stretch/>
        </p:blipFill>
        <p:spPr bwMode="auto">
          <a:xfrm>
            <a:off x="2963579" y="1552900"/>
            <a:ext cx="1751194" cy="184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15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109985"/>
          </a:xfrm>
        </p:spPr>
        <p:txBody>
          <a:bodyPr/>
          <a:lstStyle/>
          <a:p>
            <a:r>
              <a:rPr lang="en-GB" u="sng" dirty="0" smtClean="0">
                <a:solidFill>
                  <a:srgbClr val="7030A0"/>
                </a:solidFill>
              </a:rPr>
              <a:t>Year 3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dirty="0" smtClean="0"/>
              <a:t>– A baby’s needs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764704"/>
            <a:ext cx="4896544" cy="448397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-understanding what a baby needs to survive in the womb 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-knowing what a baby needs to live and grow when it is born, e.g. food, love, protection</a:t>
            </a:r>
          </a:p>
          <a:p>
            <a:endParaRPr lang="en-GB" sz="3000" dirty="0">
              <a:solidFill>
                <a:schemeClr val="tx1"/>
              </a:solidFill>
            </a:endParaRPr>
          </a:p>
          <a:p>
            <a:endParaRPr lang="en-GB" sz="30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5448" y="3860690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*No mention of conception/how a baby comes to be</a:t>
            </a: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*This is statutory learning for Science. </a:t>
            </a:r>
          </a:p>
          <a:p>
            <a:pPr algn="ctr"/>
            <a:endParaRPr lang="en-GB" sz="2800" dirty="0" smtClean="0">
              <a:solidFill>
                <a:srgbClr val="FF0000"/>
              </a:solidFill>
            </a:endParaRP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979" t="29368" r="24013" b="28590"/>
          <a:stretch/>
        </p:blipFill>
        <p:spPr>
          <a:xfrm>
            <a:off x="899591" y="4581128"/>
            <a:ext cx="2592951" cy="1795502"/>
          </a:xfrm>
          <a:prstGeom prst="rect">
            <a:avLst/>
          </a:prstGeom>
        </p:spPr>
      </p:pic>
      <p:pic>
        <p:nvPicPr>
          <p:cNvPr id="7" name="Picture 6" descr="See the source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r="12189"/>
          <a:stretch/>
        </p:blipFill>
        <p:spPr bwMode="auto">
          <a:xfrm>
            <a:off x="1403648" y="1145898"/>
            <a:ext cx="1441485" cy="29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7057"/>
            <a:ext cx="8229600" cy="1143000"/>
          </a:xfrm>
        </p:spPr>
        <p:txBody>
          <a:bodyPr/>
          <a:lstStyle/>
          <a:p>
            <a:r>
              <a:rPr lang="en-GB" dirty="0" smtClean="0"/>
              <a:t>Relationships and Sex Education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28973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Pupils should be taught:</a:t>
            </a:r>
          </a:p>
          <a:p>
            <a:pPr lvl="1">
              <a:spcBef>
                <a:spcPct val="20000"/>
              </a:spcBef>
              <a:defRPr/>
            </a:pPr>
            <a:r>
              <a:rPr lang="en-GB" dirty="0"/>
              <a:t>w</a:t>
            </a:r>
            <a:r>
              <a:rPr lang="en-GB" dirty="0" smtClean="0"/>
              <a:t>ays </a:t>
            </a:r>
            <a:r>
              <a:rPr lang="en-GB" dirty="0"/>
              <a:t>of keeping physically and emotionally safe </a:t>
            </a:r>
          </a:p>
          <a:p>
            <a:pPr lvl="1">
              <a:spcBef>
                <a:spcPct val="20000"/>
              </a:spcBef>
              <a:defRPr/>
            </a:pPr>
            <a:r>
              <a:rPr lang="en-GB" dirty="0"/>
              <a:t>a</a:t>
            </a:r>
            <a:r>
              <a:rPr lang="en-GB" dirty="0" smtClean="0"/>
              <a:t>bout </a:t>
            </a:r>
            <a:r>
              <a:rPr lang="en-GB" dirty="0"/>
              <a:t>managing change, such </a:t>
            </a:r>
            <a:r>
              <a:rPr lang="en-GB" dirty="0" smtClean="0"/>
              <a:t>as with puberty and transition </a:t>
            </a:r>
            <a:endParaRPr lang="en-GB" dirty="0"/>
          </a:p>
          <a:p>
            <a:pPr lvl="1">
              <a:spcBef>
                <a:spcPct val="20000"/>
              </a:spcBef>
              <a:defRPr/>
            </a:pPr>
            <a:r>
              <a:rPr lang="en-GB" dirty="0"/>
              <a:t>h</a:t>
            </a:r>
            <a:r>
              <a:rPr lang="en-GB" dirty="0" smtClean="0"/>
              <a:t>ow </a:t>
            </a:r>
            <a:r>
              <a:rPr lang="en-GB" dirty="0"/>
              <a:t>to make informed choices about health and well-being and to recognise sources of help with this </a:t>
            </a:r>
          </a:p>
          <a:p>
            <a:pPr lvl="1"/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8" t="27239" r="4443" b="47201"/>
          <a:stretch/>
        </p:blipFill>
        <p:spPr bwMode="auto">
          <a:xfrm>
            <a:off x="4314122" y="4914743"/>
            <a:ext cx="3816424" cy="156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6" t="28684" r="4295" b="35308"/>
          <a:stretch/>
        </p:blipFill>
        <p:spPr bwMode="auto">
          <a:xfrm>
            <a:off x="827584" y="4843386"/>
            <a:ext cx="2819218" cy="160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3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u="sng" dirty="0" smtClean="0">
                <a:solidFill>
                  <a:srgbClr val="7030A0"/>
                </a:solidFill>
              </a:rPr>
              <a:t>Year </a:t>
            </a:r>
            <a:r>
              <a:rPr lang="en-GB" u="sng" dirty="0">
                <a:solidFill>
                  <a:srgbClr val="7030A0"/>
                </a:solidFill>
              </a:rPr>
              <a:t>3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dirty="0" smtClean="0"/>
              <a:t>– Inherited Characteristics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321838" y="1417638"/>
            <a:ext cx="35583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-understanding my own, and others’, inherited characteristics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-appreciating that everyone is unique in their own ways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5361511" y="5139630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*No mention of conception/how a human comes to be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4765" t="19731" r="8067" b="49261"/>
          <a:stretch/>
        </p:blipFill>
        <p:spPr>
          <a:xfrm>
            <a:off x="458289" y="1609328"/>
            <a:ext cx="4365688" cy="39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172400" cy="1127225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rgbClr val="7030A0"/>
                </a:solidFill>
              </a:rPr>
              <a:t>Year 3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dirty="0" smtClean="0"/>
              <a:t>– Body Changes on the Outside (external puberty)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8012452" cy="5249044"/>
          </a:xfrm>
        </p:spPr>
        <p:txBody>
          <a:bodyPr>
            <a:normAutofit fontScale="85000" lnSpcReduction="20000"/>
          </a:bodyPr>
          <a:lstStyle/>
          <a:p>
            <a:r>
              <a:rPr lang="en-GB" sz="3000" dirty="0" smtClean="0">
                <a:solidFill>
                  <a:schemeClr val="tx1"/>
                </a:solidFill>
              </a:rPr>
              <a:t>-understanding </a:t>
            </a:r>
            <a:r>
              <a:rPr lang="en-GB" sz="3000" dirty="0">
                <a:solidFill>
                  <a:schemeClr val="tx1"/>
                </a:solidFill>
              </a:rPr>
              <a:t>changes that will happen gradually with our bodies as we go from being children to </a:t>
            </a:r>
            <a:r>
              <a:rPr lang="en-GB" sz="3000" dirty="0" smtClean="0">
                <a:solidFill>
                  <a:schemeClr val="tx1"/>
                </a:solidFill>
              </a:rPr>
              <a:t>adults</a:t>
            </a:r>
            <a:endParaRPr lang="en-GB" sz="3000" dirty="0">
              <a:solidFill>
                <a:schemeClr val="tx1"/>
              </a:solidFill>
            </a:endParaRPr>
          </a:p>
          <a:p>
            <a:endParaRPr lang="en-GB" sz="3000" dirty="0">
              <a:solidFill>
                <a:schemeClr val="tx1"/>
              </a:solidFill>
            </a:endParaRPr>
          </a:p>
          <a:p>
            <a:r>
              <a:rPr lang="en-GB" sz="3000" dirty="0" smtClean="0">
                <a:solidFill>
                  <a:schemeClr val="tx1"/>
                </a:solidFill>
              </a:rPr>
              <a:t>-understanding how boys’ and girls’ bodies change on the outside during the growing up process</a:t>
            </a:r>
          </a:p>
          <a:p>
            <a:endParaRPr lang="en-GB" sz="3000" dirty="0">
              <a:solidFill>
                <a:schemeClr val="tx1"/>
              </a:solidFill>
            </a:endParaRPr>
          </a:p>
          <a:p>
            <a:r>
              <a:rPr lang="en-GB" sz="3000" dirty="0" smtClean="0">
                <a:solidFill>
                  <a:schemeClr val="tx1"/>
                </a:solidFill>
              </a:rPr>
              <a:t>-</a:t>
            </a:r>
            <a:r>
              <a:rPr lang="en-GB" sz="3000" dirty="0">
                <a:solidFill>
                  <a:schemeClr val="tx1"/>
                </a:solidFill>
              </a:rPr>
              <a:t>i</a:t>
            </a:r>
            <a:r>
              <a:rPr lang="en-GB" sz="3000" dirty="0" smtClean="0">
                <a:solidFill>
                  <a:schemeClr val="tx1"/>
                </a:solidFill>
              </a:rPr>
              <a:t>dentifying similarities and differences between boys and girls  </a:t>
            </a:r>
          </a:p>
          <a:p>
            <a:endParaRPr lang="en-GB" sz="3000" dirty="0">
              <a:solidFill>
                <a:srgbClr val="FF0000"/>
              </a:solidFill>
            </a:endParaRPr>
          </a:p>
          <a:p>
            <a:r>
              <a:rPr lang="en-GB" sz="3000" dirty="0" smtClean="0">
                <a:solidFill>
                  <a:srgbClr val="FF0000"/>
                </a:solidFill>
              </a:rPr>
              <a:t>*Health Education - puberty</a:t>
            </a:r>
          </a:p>
          <a:p>
            <a:r>
              <a:rPr lang="en-GB" sz="3000" dirty="0" smtClean="0">
                <a:solidFill>
                  <a:srgbClr val="FF0000"/>
                </a:solidFill>
              </a:rPr>
              <a:t>*Safeguarding/sensitive</a:t>
            </a:r>
          </a:p>
          <a:p>
            <a:endParaRPr lang="en-GB" sz="3000" dirty="0" smtClean="0">
              <a:solidFill>
                <a:srgbClr val="FF0000"/>
              </a:solidFill>
            </a:endParaRPr>
          </a:p>
          <a:p>
            <a:r>
              <a:rPr lang="en-GB" sz="3000" dirty="0" smtClean="0">
                <a:solidFill>
                  <a:srgbClr val="FF0000"/>
                </a:solidFill>
              </a:rPr>
              <a:t>*No mention of how puberty relates to conception</a:t>
            </a:r>
            <a:endParaRPr lang="en-GB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67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-171400"/>
            <a:ext cx="8532440" cy="1298625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rgbClr val="7030A0"/>
                </a:solidFill>
              </a:rPr>
              <a:t>Year 3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dirty="0" smtClean="0"/>
              <a:t>– Body Changes on the Outside</a:t>
            </a: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175" y="1450020"/>
            <a:ext cx="4536504" cy="453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“Hair will grow under my arms.”</a:t>
            </a:r>
          </a:p>
          <a:p>
            <a:endParaRPr lang="en-GB" dirty="0"/>
          </a:p>
          <a:p>
            <a:r>
              <a:rPr lang="en-GB" dirty="0" smtClean="0"/>
              <a:t>“My voice will get deeper.”</a:t>
            </a:r>
          </a:p>
          <a:p>
            <a:endParaRPr lang="en-GB" dirty="0"/>
          </a:p>
          <a:p>
            <a:r>
              <a:rPr lang="en-GB" dirty="0" smtClean="0"/>
              <a:t>“My hips will widen.”</a:t>
            </a:r>
          </a:p>
          <a:p>
            <a:endParaRPr lang="en-GB" dirty="0"/>
          </a:p>
          <a:p>
            <a:r>
              <a:rPr lang="en-GB" dirty="0" smtClean="0"/>
              <a:t>“My penis and testicles will grow larger.”</a:t>
            </a:r>
          </a:p>
          <a:p>
            <a:endParaRPr lang="en-GB" dirty="0"/>
          </a:p>
          <a:p>
            <a:r>
              <a:rPr lang="en-GB" dirty="0" smtClean="0"/>
              <a:t>“My breasts will grow.”</a:t>
            </a:r>
          </a:p>
          <a:p>
            <a:endParaRPr lang="en-GB" dirty="0"/>
          </a:p>
          <a:p>
            <a:r>
              <a:rPr lang="en-GB" dirty="0" smtClean="0"/>
              <a:t>“Hair will grow on my legs.”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8" t="25373" r="36645" b="21269"/>
          <a:stretch/>
        </p:blipFill>
        <p:spPr bwMode="auto">
          <a:xfrm>
            <a:off x="5436096" y="1064007"/>
            <a:ext cx="2346907" cy="265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9" t="31749" r="37676" b="15071"/>
          <a:stretch/>
        </p:blipFill>
        <p:spPr bwMode="auto">
          <a:xfrm>
            <a:off x="5471553" y="4077072"/>
            <a:ext cx="2196792" cy="256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971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20888"/>
            <a:ext cx="8928992" cy="1109985"/>
          </a:xfrm>
        </p:spPr>
        <p:txBody>
          <a:bodyPr>
            <a:noAutofit/>
          </a:bodyPr>
          <a:lstStyle/>
          <a:p>
            <a:r>
              <a:rPr lang="en-GB" sz="16600" u="sng" dirty="0" smtClean="0">
                <a:solidFill>
                  <a:srgbClr val="00B0F0"/>
                </a:solidFill>
              </a:rPr>
              <a:t>Year 4</a:t>
            </a:r>
            <a:endParaRPr lang="en-GB" sz="16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50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928992" cy="1109985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rgbClr val="00B0F0"/>
                </a:solidFill>
              </a:rPr>
              <a:t>Year 4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dirty="0" smtClean="0"/>
              <a:t>– Acceptable and unacceptable physical contact with my friends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7456" y="931821"/>
            <a:ext cx="4896544" cy="4483970"/>
          </a:xfrm>
        </p:spPr>
        <p:txBody>
          <a:bodyPr>
            <a:normAutofit fontScale="85000" lnSpcReduction="20000"/>
          </a:bodyPr>
          <a:lstStyle/>
          <a:p>
            <a:endParaRPr lang="en-GB" sz="3000" dirty="0">
              <a:solidFill>
                <a:schemeClr val="tx1"/>
              </a:solidFill>
            </a:endParaRP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-links to NSPCC’s </a:t>
            </a:r>
            <a:r>
              <a:rPr lang="en-GB" sz="2800" dirty="0" err="1">
                <a:solidFill>
                  <a:schemeClr val="tx1"/>
                </a:solidFill>
              </a:rPr>
              <a:t>Pantosaurus</a:t>
            </a:r>
            <a:r>
              <a:rPr lang="en-GB" sz="2800" dirty="0">
                <a:solidFill>
                  <a:schemeClr val="tx1"/>
                </a:solidFill>
              </a:rPr>
              <a:t> – public/private parts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-rights of the child/blurred boundaries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-outlining where I am happy to be touched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-knowing a trusted adults to turn to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endParaRPr lang="en-GB" sz="3000" dirty="0">
              <a:solidFill>
                <a:schemeClr val="tx1"/>
              </a:solidFill>
            </a:endParaRPr>
          </a:p>
          <a:p>
            <a:endParaRPr lang="en-GB" sz="30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5589240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</a:t>
            </a:r>
            <a:r>
              <a:rPr lang="en-GB" sz="2800" dirty="0" err="1" smtClean="0">
                <a:solidFill>
                  <a:srgbClr val="FF0000"/>
                </a:solidFill>
              </a:rPr>
              <a:t>DfE</a:t>
            </a:r>
            <a:r>
              <a:rPr lang="en-GB" sz="2800" dirty="0" smtClean="0">
                <a:solidFill>
                  <a:srgbClr val="FF0000"/>
                </a:solidFill>
              </a:rPr>
              <a:t> publication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501" t="17601" r="11750" b="7521"/>
          <a:stretch/>
        </p:blipFill>
        <p:spPr>
          <a:xfrm>
            <a:off x="107504" y="1484784"/>
            <a:ext cx="3395041" cy="2615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250" t="11520" r="23000" b="12881"/>
          <a:stretch/>
        </p:blipFill>
        <p:spPr>
          <a:xfrm>
            <a:off x="1259632" y="4120265"/>
            <a:ext cx="2892994" cy="26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9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449" y="-68640"/>
            <a:ext cx="7772400" cy="1298625"/>
          </a:xfrm>
        </p:spPr>
        <p:txBody>
          <a:bodyPr>
            <a:normAutofit/>
          </a:bodyPr>
          <a:lstStyle/>
          <a:p>
            <a:r>
              <a:rPr lang="en-GB" sz="3600" u="sng" dirty="0" smtClean="0">
                <a:solidFill>
                  <a:srgbClr val="00B0F0"/>
                </a:solidFill>
              </a:rPr>
              <a:t>Year 4</a:t>
            </a:r>
            <a:r>
              <a:rPr lang="en-GB" sz="3600" dirty="0" smtClean="0">
                <a:solidFill>
                  <a:srgbClr val="00B0F0"/>
                </a:solidFill>
              </a:rPr>
              <a:t> </a:t>
            </a:r>
            <a:r>
              <a:rPr lang="en-GB" sz="3600" dirty="0" smtClean="0"/>
              <a:t>– Labelling external and internal parts of male and female bodies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7751" y="1475550"/>
            <a:ext cx="4743028" cy="4069283"/>
          </a:xfrm>
        </p:spPr>
        <p:txBody>
          <a:bodyPr>
            <a:normAutofit fontScale="77500" lnSpcReduction="20000"/>
          </a:bodyPr>
          <a:lstStyle/>
          <a:p>
            <a:endParaRPr lang="en-GB" sz="3000" dirty="0">
              <a:solidFill>
                <a:schemeClr val="tx1"/>
              </a:solidFill>
            </a:endParaRPr>
          </a:p>
          <a:p>
            <a:r>
              <a:rPr lang="en-GB" sz="3000" dirty="0" smtClean="0">
                <a:solidFill>
                  <a:schemeClr val="tx1"/>
                </a:solidFill>
              </a:rPr>
              <a:t>-recapping external puberty that has been previously taught</a:t>
            </a:r>
          </a:p>
          <a:p>
            <a:endParaRPr lang="en-GB" sz="3000" dirty="0">
              <a:solidFill>
                <a:schemeClr val="tx1"/>
              </a:solidFill>
            </a:endParaRPr>
          </a:p>
          <a:p>
            <a:r>
              <a:rPr lang="en-GB" sz="3000" dirty="0" smtClean="0">
                <a:solidFill>
                  <a:schemeClr val="tx1"/>
                </a:solidFill>
              </a:rPr>
              <a:t>-understanding how bodies change during the growing up process</a:t>
            </a:r>
          </a:p>
          <a:p>
            <a:endParaRPr lang="en-GB" sz="3000" dirty="0">
              <a:solidFill>
                <a:schemeClr val="tx1"/>
              </a:solidFill>
            </a:endParaRPr>
          </a:p>
          <a:p>
            <a:r>
              <a:rPr lang="en-GB" sz="3000" dirty="0" smtClean="0">
                <a:solidFill>
                  <a:schemeClr val="tx1"/>
                </a:solidFill>
              </a:rPr>
              <a:t>-recognising how I feel about changes</a:t>
            </a:r>
          </a:p>
          <a:p>
            <a:endParaRPr lang="en-GB" sz="3000" dirty="0">
              <a:solidFill>
                <a:schemeClr val="tx1"/>
              </a:solidFill>
            </a:endParaRPr>
          </a:p>
          <a:p>
            <a:r>
              <a:rPr lang="en-GB" sz="3000" dirty="0" smtClean="0">
                <a:solidFill>
                  <a:schemeClr val="tx1"/>
                </a:solidFill>
              </a:rPr>
              <a:t>-</a:t>
            </a:r>
            <a:r>
              <a:rPr lang="en-GB" sz="3000" b="1" u="sng" dirty="0" smtClean="0">
                <a:solidFill>
                  <a:schemeClr val="tx1"/>
                </a:solidFill>
              </a:rPr>
              <a:t>Key Vocab</a:t>
            </a:r>
            <a:r>
              <a:rPr lang="en-GB" sz="3000" dirty="0" smtClean="0">
                <a:solidFill>
                  <a:schemeClr val="tx1"/>
                </a:solidFill>
              </a:rPr>
              <a:t>: puberty, penis, testicles, sperm, urethra, vagina, ovaries, egg, womb/uterus, fallopian tube</a:t>
            </a:r>
            <a:endParaRPr lang="en-GB" sz="3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3775" y="5733256"/>
            <a:ext cx="45270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*Science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*No mention of conception/how a baby comes to be</a:t>
            </a:r>
          </a:p>
          <a:p>
            <a:pPr algn="ctr"/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1" t="58555" r="22885" b="35288"/>
          <a:stretch/>
        </p:blipFill>
        <p:spPr bwMode="auto">
          <a:xfrm>
            <a:off x="0" y="6301624"/>
            <a:ext cx="2627784" cy="58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505" y="353704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testicles grow and start to make sperm which are tiny seeds.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3" t="7961" r="34698" b="87406"/>
          <a:stretch/>
        </p:blipFill>
        <p:spPr bwMode="auto">
          <a:xfrm>
            <a:off x="-4228" y="1988841"/>
            <a:ext cx="1925933" cy="55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18950"/>
            <a:ext cx="2054532" cy="17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8" b="13315"/>
          <a:stretch/>
        </p:blipFill>
        <p:spPr bwMode="auto">
          <a:xfrm>
            <a:off x="1921705" y="1475550"/>
            <a:ext cx="2002223" cy="199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45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340" y="-65088"/>
            <a:ext cx="8564551" cy="1298625"/>
          </a:xfrm>
        </p:spPr>
        <p:txBody>
          <a:bodyPr>
            <a:normAutofit/>
          </a:bodyPr>
          <a:lstStyle/>
          <a:p>
            <a:r>
              <a:rPr lang="en-GB" sz="3600" u="sng" dirty="0" smtClean="0">
                <a:solidFill>
                  <a:srgbClr val="00B0F0"/>
                </a:solidFill>
              </a:rPr>
              <a:t>Year 4</a:t>
            </a:r>
            <a:r>
              <a:rPr lang="en-GB" sz="3600" dirty="0" smtClean="0">
                <a:solidFill>
                  <a:srgbClr val="00B0F0"/>
                </a:solidFill>
              </a:rPr>
              <a:t> </a:t>
            </a:r>
            <a:r>
              <a:rPr lang="en-GB" sz="3600" dirty="0" smtClean="0"/>
              <a:t>– Other changes outside of my control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7751" y="908720"/>
            <a:ext cx="4743028" cy="4069283"/>
          </a:xfrm>
        </p:spPr>
        <p:txBody>
          <a:bodyPr>
            <a:normAutofit/>
          </a:bodyPr>
          <a:lstStyle/>
          <a:p>
            <a:endParaRPr lang="en-GB" sz="3000" dirty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-changes in life, e.g. parents splitting up, a friend moving away etc. 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-expressing fears and concerns and knowing how to manage these feelings positively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3775" y="5468787"/>
            <a:ext cx="45270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*Safeguarding/personal backgrounds and lives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350" t="16161" r="31550" b="8241"/>
          <a:stretch/>
        </p:blipFill>
        <p:spPr>
          <a:xfrm>
            <a:off x="372880" y="1340768"/>
            <a:ext cx="3644332" cy="49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7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340" y="-65088"/>
            <a:ext cx="8564551" cy="1298625"/>
          </a:xfrm>
        </p:spPr>
        <p:txBody>
          <a:bodyPr>
            <a:normAutofit/>
          </a:bodyPr>
          <a:lstStyle/>
          <a:p>
            <a:r>
              <a:rPr lang="en-GB" sz="3600" u="sng" dirty="0" smtClean="0">
                <a:solidFill>
                  <a:srgbClr val="00B0F0"/>
                </a:solidFill>
              </a:rPr>
              <a:t>Year 4</a:t>
            </a:r>
            <a:r>
              <a:rPr lang="en-GB" sz="3600" dirty="0" smtClean="0">
                <a:solidFill>
                  <a:srgbClr val="00B0F0"/>
                </a:solidFill>
              </a:rPr>
              <a:t> </a:t>
            </a:r>
            <a:r>
              <a:rPr lang="en-GB" sz="3600" dirty="0" smtClean="0"/>
              <a:t>– Romantic Relationships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882" y="908720"/>
            <a:ext cx="4743028" cy="4069283"/>
          </a:xfrm>
        </p:spPr>
        <p:txBody>
          <a:bodyPr>
            <a:normAutofit/>
          </a:bodyPr>
          <a:lstStyle/>
          <a:p>
            <a:endParaRPr lang="en-GB" sz="3000" dirty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-understand what it might mean and that it’s a special relationship for when you are older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-peer-pressure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1882" y="5157192"/>
            <a:ext cx="4527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smtClean="0">
                <a:solidFill>
                  <a:srgbClr val="FF0000"/>
                </a:solidFill>
              </a:rPr>
              <a:t>*</a:t>
            </a:r>
            <a:r>
              <a:rPr lang="en-GB" sz="2800" smtClean="0">
                <a:solidFill>
                  <a:srgbClr val="FF0000"/>
                </a:solidFill>
              </a:rPr>
              <a:t>Safeguarding</a:t>
            </a:r>
            <a:endParaRPr lang="en-GB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832" t="18500" r="36218" b="9400"/>
          <a:stretch/>
        </p:blipFill>
        <p:spPr>
          <a:xfrm>
            <a:off x="124055" y="1212118"/>
            <a:ext cx="4616113" cy="45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49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8880"/>
            <a:ext cx="8229600" cy="1143000"/>
          </a:xfrm>
        </p:spPr>
        <p:txBody>
          <a:bodyPr>
            <a:noAutofit/>
          </a:bodyPr>
          <a:lstStyle/>
          <a:p>
            <a:r>
              <a:rPr lang="en-GB" sz="13800" u="sng" dirty="0" smtClean="0">
                <a:solidFill>
                  <a:schemeClr val="accent3">
                    <a:lumMod val="75000"/>
                  </a:schemeClr>
                </a:solidFill>
              </a:rPr>
              <a:t>Year 5</a:t>
            </a:r>
            <a:endParaRPr lang="en-GB" sz="13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05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928992" cy="1109985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rgbClr val="92D050"/>
                </a:solidFill>
              </a:rPr>
              <a:t>Year </a:t>
            </a:r>
            <a:r>
              <a:rPr lang="en-GB" u="sng" dirty="0">
                <a:solidFill>
                  <a:srgbClr val="92D050"/>
                </a:solidFill>
              </a:rPr>
              <a:t>5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r>
              <a:rPr lang="en-GB" dirty="0" smtClean="0"/>
              <a:t>– acceptable and unacceptable physical contact with my friends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7456" y="931821"/>
            <a:ext cx="4896544" cy="4483970"/>
          </a:xfrm>
        </p:spPr>
        <p:txBody>
          <a:bodyPr>
            <a:normAutofit fontScale="85000" lnSpcReduction="10000"/>
          </a:bodyPr>
          <a:lstStyle/>
          <a:p>
            <a:endParaRPr lang="en-GB" sz="3000" dirty="0">
              <a:solidFill>
                <a:schemeClr val="tx1"/>
              </a:solidFill>
            </a:endParaRP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-links to NSPCC’s </a:t>
            </a:r>
            <a:r>
              <a:rPr lang="en-GB" sz="2800" dirty="0" err="1">
                <a:solidFill>
                  <a:schemeClr val="tx1"/>
                </a:solidFill>
              </a:rPr>
              <a:t>Pantosaurus</a:t>
            </a:r>
            <a:r>
              <a:rPr lang="en-GB" sz="2800" dirty="0">
                <a:solidFill>
                  <a:schemeClr val="tx1"/>
                </a:solidFill>
              </a:rPr>
              <a:t> – public/private parts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-expressing opinions/debate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-ways of dealing with a range of issues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-knowing a trusted adults to turn to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endParaRPr lang="en-GB" sz="3000" dirty="0">
              <a:solidFill>
                <a:schemeClr val="tx1"/>
              </a:solidFill>
            </a:endParaRPr>
          </a:p>
          <a:p>
            <a:endParaRPr lang="en-GB" sz="30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5589240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</a:t>
            </a:r>
            <a:r>
              <a:rPr lang="en-GB" sz="2800" dirty="0" err="1" smtClean="0">
                <a:solidFill>
                  <a:srgbClr val="FF0000"/>
                </a:solidFill>
              </a:rPr>
              <a:t>DfE</a:t>
            </a:r>
            <a:r>
              <a:rPr lang="en-GB" sz="2800" dirty="0" smtClean="0">
                <a:solidFill>
                  <a:srgbClr val="FF0000"/>
                </a:solidFill>
              </a:rPr>
              <a:t> publication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750" t="21920" r="14451" b="14720"/>
          <a:stretch/>
        </p:blipFill>
        <p:spPr>
          <a:xfrm>
            <a:off x="107504" y="2022209"/>
            <a:ext cx="4320480" cy="306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50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dirty="0" smtClean="0"/>
              <a:t>When is Relationships and Sex Education taught?</a:t>
            </a:r>
            <a:endParaRPr lang="en-GB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4497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-Most lessons take place throughout June and July.</a:t>
            </a:r>
          </a:p>
          <a:p>
            <a:pPr marL="0" indent="0">
              <a:buNone/>
            </a:pPr>
            <a:r>
              <a:rPr lang="en-GB" sz="2400" dirty="0" smtClean="0"/>
              <a:t>-One lesson a week is usually taught or teachers may block some lessons together to teach two or three lessons in the same week.</a:t>
            </a:r>
          </a:p>
          <a:p>
            <a:pPr marL="0" indent="0">
              <a:buNone/>
            </a:pPr>
            <a:r>
              <a:rPr lang="en-GB" sz="2400" dirty="0" smtClean="0"/>
              <a:t>-Lessons linked to appropriate touches are generally referred to on a day-to-day basis throughout the whole school year as well as in discrete lessons taught. </a:t>
            </a:r>
          </a:p>
          <a:p>
            <a:pPr marL="0" indent="0">
              <a:buNone/>
            </a:pPr>
            <a:r>
              <a:rPr lang="en-GB" sz="2400" dirty="0" smtClean="0"/>
              <a:t>-Lessons linked to Knife Crime in Years 5 and 6 take place towards the end of May/start of June.</a:t>
            </a:r>
            <a:endParaRPr lang="en-GB" sz="2400" dirty="0"/>
          </a:p>
          <a:p>
            <a:pPr lvl="1"/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8" t="27239" r="4443" b="47201"/>
          <a:stretch/>
        </p:blipFill>
        <p:spPr bwMode="auto">
          <a:xfrm>
            <a:off x="4367131" y="5179787"/>
            <a:ext cx="3816424" cy="156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6" t="28684" r="4295" b="35308"/>
          <a:stretch/>
        </p:blipFill>
        <p:spPr bwMode="auto">
          <a:xfrm>
            <a:off x="1115616" y="5157192"/>
            <a:ext cx="2664296" cy="151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46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60" y="134988"/>
            <a:ext cx="9036496" cy="1143000"/>
          </a:xfrm>
        </p:spPr>
        <p:txBody>
          <a:bodyPr>
            <a:noAutofit/>
          </a:bodyPr>
          <a:lstStyle/>
          <a:p>
            <a:r>
              <a:rPr lang="en-GB" sz="2800" u="sng" dirty="0" smtClean="0">
                <a:solidFill>
                  <a:schemeClr val="accent3">
                    <a:lumMod val="75000"/>
                  </a:schemeClr>
                </a:solidFill>
              </a:rPr>
              <a:t>Year 5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800" dirty="0" smtClean="0"/>
              <a:t>– </a:t>
            </a:r>
            <a:r>
              <a:rPr lang="en-GB" sz="2800" dirty="0"/>
              <a:t>P</a:t>
            </a:r>
            <a:r>
              <a:rPr lang="en-GB" sz="2800" dirty="0" smtClean="0"/>
              <a:t>ositive and negative consequences when communicating with others online</a:t>
            </a:r>
            <a:br>
              <a:rPr lang="en-GB" sz="2800" dirty="0" smtClean="0"/>
            </a:br>
            <a:r>
              <a:rPr lang="en-GB" sz="2800" dirty="0" smtClean="0">
                <a:solidFill>
                  <a:srgbClr val="FF0000"/>
                </a:solidFill>
              </a:rPr>
              <a:t>*Relationships Education     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57200" y="1412776"/>
            <a:ext cx="4896544" cy="4483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/>
          </a:p>
          <a:p>
            <a:endParaRPr lang="en-GB" sz="2800" dirty="0" smtClean="0"/>
          </a:p>
          <a:p>
            <a:r>
              <a:rPr lang="en-GB" sz="2800" dirty="0" smtClean="0"/>
              <a:t>age restrictions</a:t>
            </a:r>
          </a:p>
          <a:p>
            <a:r>
              <a:rPr lang="en-GB" sz="2800" dirty="0" smtClean="0"/>
              <a:t>time spent online</a:t>
            </a:r>
          </a:p>
          <a:p>
            <a:r>
              <a:rPr lang="en-GB" sz="2800" dirty="0" smtClean="0"/>
              <a:t>pros and cons/risks of joining online groups</a:t>
            </a:r>
          </a:p>
          <a:p>
            <a:r>
              <a:rPr lang="en-GB" sz="2800" dirty="0"/>
              <a:t>s</a:t>
            </a:r>
            <a:r>
              <a:rPr lang="en-GB" sz="2800" dirty="0" smtClean="0"/>
              <a:t>trangers online</a:t>
            </a:r>
          </a:p>
          <a:p>
            <a:r>
              <a:rPr lang="en-GB" sz="2800" dirty="0"/>
              <a:t>c</a:t>
            </a:r>
            <a:r>
              <a:rPr lang="en-GB" sz="2800" dirty="0" smtClean="0"/>
              <a:t>yber bullying</a:t>
            </a:r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3000" dirty="0" smtClean="0"/>
          </a:p>
          <a:p>
            <a:endParaRPr lang="en-GB" sz="3000" dirty="0" smtClean="0"/>
          </a:p>
        </p:txBody>
      </p:sp>
      <p:pic>
        <p:nvPicPr>
          <p:cNvPr id="819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20888"/>
            <a:ext cx="26642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808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60" y="134988"/>
            <a:ext cx="9036496" cy="1143000"/>
          </a:xfrm>
        </p:spPr>
        <p:txBody>
          <a:bodyPr>
            <a:noAutofit/>
          </a:bodyPr>
          <a:lstStyle/>
          <a:p>
            <a:r>
              <a:rPr lang="en-GB" sz="2800" u="sng" dirty="0" smtClean="0">
                <a:solidFill>
                  <a:schemeClr val="accent3">
                    <a:lumMod val="75000"/>
                  </a:schemeClr>
                </a:solidFill>
              </a:rPr>
              <a:t>Year 5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800" dirty="0" smtClean="0"/>
              <a:t>– Knife Crime</a:t>
            </a:r>
            <a:br>
              <a:rPr lang="en-GB" sz="2800" dirty="0" smtClean="0"/>
            </a:br>
            <a:r>
              <a:rPr lang="en-GB" sz="2800" dirty="0" smtClean="0">
                <a:solidFill>
                  <a:srgbClr val="FF0000"/>
                </a:solidFill>
              </a:rPr>
              <a:t>*Relationships Education     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247456" y="1271646"/>
            <a:ext cx="4896544" cy="4483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/>
          </a:p>
          <a:p>
            <a:endParaRPr lang="en-GB" sz="2800" dirty="0" smtClean="0"/>
          </a:p>
          <a:p>
            <a:r>
              <a:rPr lang="en-GB" sz="2800" dirty="0" smtClean="0"/>
              <a:t>dangers and consequences of carrying knives</a:t>
            </a:r>
          </a:p>
          <a:p>
            <a:r>
              <a:rPr lang="en-GB" sz="2800" dirty="0"/>
              <a:t>s</a:t>
            </a:r>
            <a:r>
              <a:rPr lang="en-GB" sz="2800" dirty="0" smtClean="0"/>
              <a:t>cenario/consequences</a:t>
            </a:r>
          </a:p>
          <a:p>
            <a:r>
              <a:rPr lang="en-GB" sz="2800" dirty="0" smtClean="0"/>
              <a:t>Ben Kinsella Trust</a:t>
            </a:r>
          </a:p>
          <a:p>
            <a:endParaRPr lang="en-GB" sz="3000" dirty="0" smtClean="0"/>
          </a:p>
          <a:p>
            <a:endParaRPr lang="en-GB" sz="3000" dirty="0" smtClean="0"/>
          </a:p>
        </p:txBody>
      </p:sp>
      <p:pic>
        <p:nvPicPr>
          <p:cNvPr id="1026" name="Picture 2" descr="Anti-Knife Crime | Our_services | Compass Sup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408313" cy="303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347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60" y="134988"/>
            <a:ext cx="9036496" cy="1143000"/>
          </a:xfrm>
        </p:spPr>
        <p:txBody>
          <a:bodyPr>
            <a:noAutofit/>
          </a:bodyPr>
          <a:lstStyle/>
          <a:p>
            <a:r>
              <a:rPr lang="en-GB" sz="2800" u="sng" dirty="0" smtClean="0">
                <a:solidFill>
                  <a:schemeClr val="accent3">
                    <a:lumMod val="75000"/>
                  </a:schemeClr>
                </a:solidFill>
              </a:rPr>
              <a:t>Year 5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800" dirty="0" smtClean="0"/>
              <a:t>– Romantic Relationships - LGBT references  </a:t>
            </a:r>
            <a:br>
              <a:rPr lang="en-GB" sz="2800" dirty="0" smtClean="0"/>
            </a:br>
            <a:r>
              <a:rPr lang="en-GB" sz="2800" dirty="0" smtClean="0">
                <a:solidFill>
                  <a:srgbClr val="FF0000"/>
                </a:solidFill>
              </a:rPr>
              <a:t>*Relationships Education     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53" t="31502" r="16250" b="8960"/>
          <a:stretch/>
        </p:blipFill>
        <p:spPr>
          <a:xfrm>
            <a:off x="4798893" y="1303094"/>
            <a:ext cx="4134469" cy="5163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350" t="41606" r="54239" b="8961"/>
          <a:stretch/>
        </p:blipFill>
        <p:spPr>
          <a:xfrm>
            <a:off x="301496" y="1251928"/>
            <a:ext cx="4342511" cy="4411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953" t="20480" r="16250" b="68379"/>
          <a:stretch/>
        </p:blipFill>
        <p:spPr>
          <a:xfrm>
            <a:off x="375374" y="5480731"/>
            <a:ext cx="4217387" cy="9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42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3071"/>
            <a:ext cx="9217480" cy="1143000"/>
          </a:xfrm>
        </p:spPr>
        <p:txBody>
          <a:bodyPr>
            <a:noAutofit/>
          </a:bodyPr>
          <a:lstStyle/>
          <a:p>
            <a:r>
              <a:rPr lang="en-GB" sz="3600" u="sng" dirty="0" smtClean="0">
                <a:solidFill>
                  <a:schemeClr val="accent3">
                    <a:lumMod val="75000"/>
                  </a:schemeClr>
                </a:solidFill>
              </a:rPr>
              <a:t>Year 5</a:t>
            </a:r>
            <a:r>
              <a:rPr lang="en-GB" sz="3600" dirty="0" smtClean="0">
                <a:solidFill>
                  <a:srgbClr val="FF0000"/>
                </a:solidFill>
              </a:rPr>
              <a:t>  </a:t>
            </a:r>
            <a:r>
              <a:rPr lang="en-GB" sz="3600" dirty="0" smtClean="0"/>
              <a:t>– Female Body Changes during Puberty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36976" y="1138924"/>
            <a:ext cx="439271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*This lesson will be taught in single gender groups. </a:t>
            </a:r>
            <a:r>
              <a:rPr lang="en-GB" sz="2400" dirty="0" smtClean="0"/>
              <a:t>Boys and girls will both learn about menstruation. 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Understanding the process of menstruation. Knowing what happens if an egg is or is not fertilised. 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Girls – Discussing how to use sanitary products for periods.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*We aim to invite the school nurse to these sessions.</a:t>
            </a:r>
          </a:p>
          <a:p>
            <a:pPr algn="ctr"/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625818" y="5301208"/>
            <a:ext cx="36240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*Health Education</a:t>
            </a:r>
          </a:p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*Safeguarding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7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323658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248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1"/>
            <a:ext cx="9036952" cy="1143000"/>
          </a:xfrm>
        </p:spPr>
        <p:txBody>
          <a:bodyPr>
            <a:noAutofit/>
          </a:bodyPr>
          <a:lstStyle/>
          <a:p>
            <a:r>
              <a:rPr lang="en-GB" sz="3600" u="sng" dirty="0" smtClean="0">
                <a:solidFill>
                  <a:schemeClr val="accent3">
                    <a:lumMod val="75000"/>
                  </a:schemeClr>
                </a:solidFill>
              </a:rPr>
              <a:t>Year 5 </a:t>
            </a:r>
            <a:r>
              <a:rPr lang="en-GB" sz="3600" dirty="0" smtClean="0"/>
              <a:t>– Male Body Changes during Puberty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486942" y="1138924"/>
            <a:ext cx="439271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*This lesson will be taught in single gender groups. </a:t>
            </a:r>
            <a:r>
              <a:rPr lang="en-GB" sz="2800" dirty="0" smtClean="0"/>
              <a:t>Girls and boys will both learn about this. </a:t>
            </a:r>
          </a:p>
          <a:p>
            <a:pPr algn="ctr"/>
            <a:endParaRPr lang="en-GB" sz="2800" dirty="0" smtClean="0"/>
          </a:p>
          <a:p>
            <a:pPr algn="ctr"/>
            <a:r>
              <a:rPr lang="en-GB" sz="2800" dirty="0" smtClean="0"/>
              <a:t>Understanding how boys’ bodies change during puberty.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>
                <a:solidFill>
                  <a:srgbClr val="FF0000"/>
                </a:solidFill>
              </a:rPr>
              <a:t>*This is statutory learning for Health Education related to puberty.</a:t>
            </a:r>
          </a:p>
          <a:p>
            <a:pPr algn="ctr"/>
            <a:endParaRPr lang="en-GB" sz="2000" dirty="0"/>
          </a:p>
        </p:txBody>
      </p:sp>
      <p:pic>
        <p:nvPicPr>
          <p:cNvPr id="7" name="Picture 4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8" b="13315"/>
          <a:stretch/>
        </p:blipFill>
        <p:spPr bwMode="auto">
          <a:xfrm>
            <a:off x="439851" y="1772816"/>
            <a:ext cx="3466728" cy="34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975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1"/>
            <a:ext cx="9036952" cy="1143000"/>
          </a:xfrm>
        </p:spPr>
        <p:txBody>
          <a:bodyPr>
            <a:noAutofit/>
          </a:bodyPr>
          <a:lstStyle/>
          <a:p>
            <a:r>
              <a:rPr lang="en-GB" sz="3600" u="sng" dirty="0" smtClean="0">
                <a:solidFill>
                  <a:schemeClr val="accent3">
                    <a:lumMod val="75000"/>
                  </a:schemeClr>
                </a:solidFill>
              </a:rPr>
              <a:t>Year 5</a:t>
            </a:r>
            <a:r>
              <a:rPr lang="en-GB" sz="3600" dirty="0" smtClean="0">
                <a:solidFill>
                  <a:srgbClr val="FF0000"/>
                </a:solidFill>
              </a:rPr>
              <a:t> </a:t>
            </a:r>
            <a:r>
              <a:rPr lang="en-GB" sz="3600" dirty="0" smtClean="0"/>
              <a:t>– Male Body Changes during Puberty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1822465"/>
            <a:ext cx="3744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*All keys terms are explained factually.</a:t>
            </a: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 *There is no reference to sexual pleasure.</a:t>
            </a:r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 smtClean="0">
              <a:solidFill>
                <a:srgbClr val="FF0000"/>
              </a:solidFill>
            </a:endParaRP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*A ‘wet dream’ is described as sperm that can leak out.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09" t="24161" r="58777" b="43620"/>
          <a:stretch/>
        </p:blipFill>
        <p:spPr>
          <a:xfrm>
            <a:off x="601330" y="1253586"/>
            <a:ext cx="1944216" cy="4677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0509" t="56645" r="58777" b="10871"/>
          <a:stretch/>
        </p:blipFill>
        <p:spPr>
          <a:xfrm>
            <a:off x="2710344" y="1335988"/>
            <a:ext cx="1933664" cy="469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78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071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en-GB" sz="3600" u="sng" dirty="0" smtClean="0">
                <a:solidFill>
                  <a:schemeClr val="accent3">
                    <a:lumMod val="75000"/>
                  </a:schemeClr>
                </a:solidFill>
              </a:rPr>
              <a:t>Year 5</a:t>
            </a:r>
            <a:r>
              <a:rPr lang="en-GB" sz="3600" dirty="0" smtClean="0">
                <a:solidFill>
                  <a:srgbClr val="FF0000"/>
                </a:solidFill>
              </a:rPr>
              <a:t> </a:t>
            </a:r>
            <a:r>
              <a:rPr lang="en-GB" sz="3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3600" dirty="0" smtClean="0"/>
              <a:t>– The process of how things are made/ </a:t>
            </a:r>
            <a:br>
              <a:rPr lang="en-GB" sz="3600" dirty="0" smtClean="0"/>
            </a:br>
            <a:r>
              <a:rPr lang="en-GB" sz="3600" dirty="0" smtClean="0">
                <a:solidFill>
                  <a:srgbClr val="FF0000"/>
                </a:solidFill>
              </a:rPr>
              <a:t>*Conception</a:t>
            </a:r>
            <a:r>
              <a:rPr lang="en-GB" sz="3600" dirty="0" smtClean="0"/>
              <a:t>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1"/>
          <a:stretch/>
        </p:blipFill>
        <p:spPr bwMode="auto">
          <a:xfrm>
            <a:off x="2123728" y="1146071"/>
            <a:ext cx="1501824" cy="565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1767" y="1988840"/>
            <a:ext cx="26746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*This is the only lesson in Year 5 from which you may withdraw your child due to religious reasons or other reasons.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Please arrange a meeting with Mrs Searle if you wish to exercise this right.</a:t>
            </a:r>
          </a:p>
        </p:txBody>
      </p:sp>
    </p:spTree>
    <p:extLst>
      <p:ext uri="{BB962C8B-B14F-4D97-AF65-F5344CB8AC3E}">
        <p14:creationId xmlns:p14="http://schemas.microsoft.com/office/powerpoint/2010/main" val="1192828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>
            <a:noAutofit/>
          </a:bodyPr>
          <a:lstStyle/>
          <a:p>
            <a:r>
              <a:rPr lang="en-GB" sz="13800" u="sng" dirty="0" smtClean="0">
                <a:solidFill>
                  <a:srgbClr val="FF0000"/>
                </a:solidFill>
              </a:rPr>
              <a:t>Year 6 </a:t>
            </a:r>
            <a:endParaRPr lang="en-GB" sz="1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02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928992" cy="1109985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rgbClr val="FF0000"/>
                </a:solidFill>
              </a:rPr>
              <a:t>Year 6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– acceptable and unacceptable physical contact with my friends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7456" y="931821"/>
            <a:ext cx="4896544" cy="4483970"/>
          </a:xfrm>
        </p:spPr>
        <p:txBody>
          <a:bodyPr>
            <a:normAutofit fontScale="85000" lnSpcReduction="10000"/>
          </a:bodyPr>
          <a:lstStyle/>
          <a:p>
            <a:endParaRPr lang="en-GB" sz="3000" dirty="0">
              <a:solidFill>
                <a:schemeClr val="tx1"/>
              </a:solidFill>
            </a:endParaRP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-links to NSPCC’s </a:t>
            </a:r>
            <a:r>
              <a:rPr lang="en-GB" sz="2800" dirty="0" err="1">
                <a:solidFill>
                  <a:schemeClr val="tx1"/>
                </a:solidFill>
              </a:rPr>
              <a:t>Pantosaurus</a:t>
            </a:r>
            <a:r>
              <a:rPr lang="en-GB" sz="2800" dirty="0">
                <a:solidFill>
                  <a:schemeClr val="tx1"/>
                </a:solidFill>
              </a:rPr>
              <a:t> – public/private parts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-expressing opinions/debate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-ways of dealing with a range of issues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-knowing a trusted adults to turn to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endParaRPr lang="en-GB" sz="3000" dirty="0">
              <a:solidFill>
                <a:schemeClr val="tx1"/>
              </a:solidFill>
            </a:endParaRPr>
          </a:p>
          <a:p>
            <a:endParaRPr lang="en-GB" sz="30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5589240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</a:t>
            </a:r>
            <a:r>
              <a:rPr lang="en-GB" sz="2800" dirty="0" err="1" smtClean="0">
                <a:solidFill>
                  <a:srgbClr val="FF0000"/>
                </a:solidFill>
              </a:rPr>
              <a:t>DfE</a:t>
            </a:r>
            <a:r>
              <a:rPr lang="en-GB" sz="2800" dirty="0" smtClean="0">
                <a:solidFill>
                  <a:srgbClr val="FF0000"/>
                </a:solidFill>
              </a:rPr>
              <a:t> publication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044" t="14300" r="32675" b="6600"/>
          <a:stretch/>
        </p:blipFill>
        <p:spPr>
          <a:xfrm>
            <a:off x="143000" y="1700808"/>
            <a:ext cx="4104456" cy="403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1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60" y="134988"/>
            <a:ext cx="9036496" cy="1143000"/>
          </a:xfrm>
        </p:spPr>
        <p:txBody>
          <a:bodyPr>
            <a:noAutofit/>
          </a:bodyPr>
          <a:lstStyle/>
          <a:p>
            <a:r>
              <a:rPr lang="en-GB" sz="2800" u="sng" dirty="0" smtClean="0">
                <a:solidFill>
                  <a:srgbClr val="FF0000"/>
                </a:solidFill>
              </a:rPr>
              <a:t>Year 6</a:t>
            </a:r>
            <a:r>
              <a:rPr lang="en-GB" sz="2800" dirty="0" smtClean="0">
                <a:solidFill>
                  <a:srgbClr val="FF0000"/>
                </a:solidFill>
              </a:rPr>
              <a:t>  </a:t>
            </a:r>
            <a:r>
              <a:rPr lang="en-GB" sz="2800" dirty="0" smtClean="0"/>
              <a:t>– Knife Crime</a:t>
            </a:r>
            <a:br>
              <a:rPr lang="en-GB" sz="2800" dirty="0" smtClean="0"/>
            </a:br>
            <a:r>
              <a:rPr lang="en-GB" sz="2800" dirty="0" smtClean="0">
                <a:solidFill>
                  <a:srgbClr val="FF0000"/>
                </a:solidFill>
              </a:rPr>
              <a:t>*Relationships Education     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247456" y="1271646"/>
            <a:ext cx="4896544" cy="4483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/>
          </a:p>
          <a:p>
            <a:endParaRPr lang="en-GB" sz="2800" dirty="0" smtClean="0"/>
          </a:p>
          <a:p>
            <a:r>
              <a:rPr lang="en-GB" sz="2800" dirty="0" smtClean="0"/>
              <a:t>dangers and consequences of carrying knives</a:t>
            </a:r>
          </a:p>
          <a:p>
            <a:r>
              <a:rPr lang="en-GB" sz="2800" dirty="0"/>
              <a:t>s</a:t>
            </a:r>
            <a:r>
              <a:rPr lang="en-GB" sz="2800" dirty="0" smtClean="0"/>
              <a:t>cenario/consequences</a:t>
            </a:r>
          </a:p>
          <a:p>
            <a:r>
              <a:rPr lang="en-GB" sz="2800" dirty="0" smtClean="0"/>
              <a:t>Ben Kinsella Trust</a:t>
            </a:r>
          </a:p>
          <a:p>
            <a:endParaRPr lang="en-GB" sz="3000" dirty="0" smtClean="0"/>
          </a:p>
          <a:p>
            <a:endParaRPr lang="en-GB" sz="3000" dirty="0" smtClean="0"/>
          </a:p>
        </p:txBody>
      </p:sp>
      <p:pic>
        <p:nvPicPr>
          <p:cNvPr id="1026" name="Picture 2" descr="Anti-Knife Crime | Our_services | Compass Sup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408313" cy="303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54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7057"/>
            <a:ext cx="8229600" cy="1143000"/>
          </a:xfrm>
        </p:spPr>
        <p:txBody>
          <a:bodyPr>
            <a:normAutofit/>
          </a:bodyPr>
          <a:lstStyle/>
          <a:p>
            <a:r>
              <a:rPr lang="en-GB" b="1" u="sng" dirty="0" smtClean="0"/>
              <a:t>What is statutory?</a:t>
            </a:r>
            <a:endParaRPr lang="en-GB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94621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Key Areas:</a:t>
            </a:r>
          </a:p>
          <a:p>
            <a:pPr lvl="1">
              <a:spcBef>
                <a:spcPct val="20000"/>
              </a:spcBef>
              <a:defRPr/>
            </a:pPr>
            <a:r>
              <a:rPr lang="en-GB" dirty="0" smtClean="0">
                <a:solidFill>
                  <a:srgbClr val="FF0000"/>
                </a:solidFill>
              </a:rPr>
              <a:t>Science</a:t>
            </a:r>
          </a:p>
          <a:p>
            <a:pPr lvl="1">
              <a:spcBef>
                <a:spcPct val="20000"/>
              </a:spcBef>
              <a:defRPr/>
            </a:pPr>
            <a:r>
              <a:rPr lang="en-GB" dirty="0" smtClean="0">
                <a:solidFill>
                  <a:srgbClr val="FF0000"/>
                </a:solidFill>
              </a:rPr>
              <a:t>Relationships Education</a:t>
            </a:r>
          </a:p>
          <a:p>
            <a:pPr lvl="1">
              <a:spcBef>
                <a:spcPct val="20000"/>
              </a:spcBef>
              <a:defRPr/>
            </a:pPr>
            <a:r>
              <a:rPr lang="en-GB" dirty="0" smtClean="0">
                <a:solidFill>
                  <a:srgbClr val="FF0000"/>
                </a:solidFill>
              </a:rPr>
              <a:t>Health Education</a:t>
            </a:r>
          </a:p>
          <a:p>
            <a:pPr lvl="1">
              <a:spcBef>
                <a:spcPct val="20000"/>
              </a:spcBef>
              <a:defRPr/>
            </a:pPr>
            <a:r>
              <a:rPr lang="en-GB" dirty="0" smtClean="0">
                <a:solidFill>
                  <a:srgbClr val="FF0000"/>
                </a:solidFill>
              </a:rPr>
              <a:t>Safeguarding</a:t>
            </a:r>
          </a:p>
          <a:p>
            <a:pPr marL="457200" lvl="1" indent="0">
              <a:spcBef>
                <a:spcPct val="20000"/>
              </a:spcBef>
              <a:buNone/>
              <a:defRPr/>
            </a:pPr>
            <a:endParaRPr lang="en-GB" dirty="0" smtClean="0"/>
          </a:p>
          <a:p>
            <a:pPr marL="457200" lvl="1" indent="0">
              <a:spcBef>
                <a:spcPct val="20000"/>
              </a:spcBef>
              <a:buNone/>
              <a:defRPr/>
            </a:pPr>
            <a:r>
              <a:rPr lang="en-GB" i="1" dirty="0" smtClean="0"/>
              <a:t>*The only sessions that children can be withdrawn from are those related to conception.</a:t>
            </a:r>
            <a:endParaRPr lang="en-GB" i="1" dirty="0"/>
          </a:p>
          <a:p>
            <a:pPr lvl="1"/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8" t="27239" r="4443" b="47201"/>
          <a:stretch/>
        </p:blipFill>
        <p:spPr bwMode="auto">
          <a:xfrm>
            <a:off x="4644007" y="5340436"/>
            <a:ext cx="3249557" cy="132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6" t="28684" r="4295" b="35308"/>
          <a:stretch/>
        </p:blipFill>
        <p:spPr bwMode="auto">
          <a:xfrm>
            <a:off x="1578211" y="5320964"/>
            <a:ext cx="2334224" cy="132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36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60" y="134988"/>
            <a:ext cx="9036496" cy="1143000"/>
          </a:xfrm>
        </p:spPr>
        <p:txBody>
          <a:bodyPr>
            <a:noAutofit/>
          </a:bodyPr>
          <a:lstStyle/>
          <a:p>
            <a:r>
              <a:rPr lang="en-GB" sz="2800" u="sng" dirty="0" smtClean="0">
                <a:solidFill>
                  <a:srgbClr val="FF0000"/>
                </a:solidFill>
              </a:rPr>
              <a:t>Year 6</a:t>
            </a:r>
            <a:r>
              <a:rPr lang="en-GB" sz="2800" dirty="0" smtClean="0">
                <a:solidFill>
                  <a:srgbClr val="FF0000"/>
                </a:solidFill>
              </a:rPr>
              <a:t>  </a:t>
            </a:r>
            <a:r>
              <a:rPr lang="en-GB" sz="2800" dirty="0" smtClean="0"/>
              <a:t>– Gangs </a:t>
            </a:r>
            <a:br>
              <a:rPr lang="en-GB" sz="2800" dirty="0" smtClean="0"/>
            </a:br>
            <a:r>
              <a:rPr lang="en-GB" sz="2800" dirty="0" smtClean="0">
                <a:solidFill>
                  <a:srgbClr val="FF0000"/>
                </a:solidFill>
              </a:rPr>
              <a:t>*Relationships Education     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79512" y="3131231"/>
            <a:ext cx="9060540" cy="4483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/>
          </a:p>
          <a:p>
            <a:endParaRPr lang="en-GB" sz="2800" dirty="0" smtClean="0"/>
          </a:p>
          <a:p>
            <a:r>
              <a:rPr lang="en-GB" sz="2800" dirty="0"/>
              <a:t>a</a:t>
            </a:r>
            <a:r>
              <a:rPr lang="en-GB" sz="2800" dirty="0" smtClean="0"/>
              <a:t>ppropriate gangs/groups, e.g. football gangs</a:t>
            </a:r>
          </a:p>
          <a:p>
            <a:r>
              <a:rPr lang="en-GB" sz="2800" dirty="0"/>
              <a:t>i</a:t>
            </a:r>
            <a:r>
              <a:rPr lang="en-GB" sz="2800" dirty="0" smtClean="0"/>
              <a:t>nappropriate gangs, e.g. violence </a:t>
            </a:r>
          </a:p>
          <a:p>
            <a:r>
              <a:rPr lang="en-GB" sz="2800" dirty="0"/>
              <a:t>e</a:t>
            </a:r>
            <a:r>
              <a:rPr lang="en-GB" sz="2800" dirty="0" smtClean="0"/>
              <a:t>xploitation</a:t>
            </a:r>
          </a:p>
          <a:p>
            <a:r>
              <a:rPr lang="en-GB" sz="2800" dirty="0"/>
              <a:t>c</a:t>
            </a:r>
            <a:r>
              <a:rPr lang="en-GB" sz="2800" dirty="0" smtClean="0"/>
              <a:t>hallenging stereotypes</a:t>
            </a:r>
          </a:p>
          <a:p>
            <a:r>
              <a:rPr lang="en-GB" sz="2800" dirty="0"/>
              <a:t>p</a:t>
            </a:r>
            <a:r>
              <a:rPr lang="en-GB" sz="2800" dirty="0" smtClean="0"/>
              <a:t>eer-pressure</a:t>
            </a:r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3000" dirty="0" smtClean="0"/>
          </a:p>
          <a:p>
            <a:endParaRPr lang="en-GB" sz="3000" dirty="0" smtClean="0"/>
          </a:p>
        </p:txBody>
      </p:sp>
      <p:pic>
        <p:nvPicPr>
          <p:cNvPr id="9218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4104456" cy="237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1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60" y="134988"/>
            <a:ext cx="9036496" cy="1143000"/>
          </a:xfrm>
        </p:spPr>
        <p:txBody>
          <a:bodyPr>
            <a:noAutofit/>
          </a:bodyPr>
          <a:lstStyle/>
          <a:p>
            <a:r>
              <a:rPr lang="en-GB" sz="2800" u="sng" dirty="0" smtClean="0">
                <a:solidFill>
                  <a:srgbClr val="FF0000"/>
                </a:solidFill>
              </a:rPr>
              <a:t>Year 6</a:t>
            </a:r>
            <a:r>
              <a:rPr lang="en-GB" sz="2800" dirty="0" smtClean="0">
                <a:solidFill>
                  <a:srgbClr val="FF0000"/>
                </a:solidFill>
              </a:rPr>
              <a:t>  </a:t>
            </a:r>
            <a:r>
              <a:rPr lang="en-GB" sz="2800" dirty="0" smtClean="0"/>
              <a:t>– Puberty Continued </a:t>
            </a:r>
            <a:br>
              <a:rPr lang="en-GB" sz="2800" dirty="0" smtClean="0"/>
            </a:br>
            <a:r>
              <a:rPr lang="en-GB" sz="2800" dirty="0" smtClean="0">
                <a:solidFill>
                  <a:srgbClr val="FF0000"/>
                </a:solidFill>
              </a:rPr>
              <a:t>*Health Education     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195736" y="980728"/>
            <a:ext cx="9060540" cy="23139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/>
          </a:p>
          <a:p>
            <a:endParaRPr lang="en-GB" sz="2800" dirty="0" smtClean="0"/>
          </a:p>
          <a:p>
            <a:r>
              <a:rPr lang="en-GB" sz="2800" dirty="0"/>
              <a:t>r</a:t>
            </a:r>
            <a:r>
              <a:rPr lang="en-GB" sz="2800" dirty="0" smtClean="0"/>
              <a:t>ecapping puberty from Year 5</a:t>
            </a:r>
          </a:p>
          <a:p>
            <a:r>
              <a:rPr lang="en-GB" sz="2800" dirty="0"/>
              <a:t>f</a:t>
            </a:r>
            <a:r>
              <a:rPr lang="en-GB" sz="2800" dirty="0" smtClean="0"/>
              <a:t>acts vs. myths</a:t>
            </a:r>
          </a:p>
          <a:p>
            <a:r>
              <a:rPr lang="en-GB" sz="2800" dirty="0"/>
              <a:t>t</a:t>
            </a:r>
            <a:r>
              <a:rPr lang="en-GB" sz="2800" dirty="0" smtClean="0"/>
              <a:t>houghts, feelings and emotions</a:t>
            </a:r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3000" dirty="0" smtClean="0"/>
          </a:p>
          <a:p>
            <a:endParaRPr lang="en-GB" sz="30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1600" y="4077072"/>
            <a:ext cx="7488832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“If you get spots during puberty it’s because you have a bad diet.”</a:t>
            </a:r>
          </a:p>
          <a:p>
            <a:endParaRPr lang="en-GB" dirty="0"/>
          </a:p>
          <a:p>
            <a:r>
              <a:rPr lang="en-GB" dirty="0" smtClean="0"/>
              <a:t>“A girl should avoid having baths when she has a period.”</a:t>
            </a:r>
          </a:p>
          <a:p>
            <a:endParaRPr lang="en-GB" dirty="0"/>
          </a:p>
          <a:p>
            <a:r>
              <a:rPr lang="en-GB" dirty="0" smtClean="0"/>
              <a:t>“Girls get hairy legs, just like boys do.”</a:t>
            </a:r>
          </a:p>
          <a:p>
            <a:endParaRPr lang="en-GB" dirty="0"/>
          </a:p>
          <a:p>
            <a:r>
              <a:rPr lang="en-GB" dirty="0" smtClean="0"/>
              <a:t>“My penis and testicles will grow larger.”</a:t>
            </a:r>
          </a:p>
          <a:p>
            <a:endParaRPr lang="en-GB" dirty="0"/>
          </a:p>
          <a:p>
            <a:r>
              <a:rPr lang="en-GB" dirty="0" smtClean="0"/>
              <a:t>“Most boys have wet dreams at some point during puberty.”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475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60" y="134988"/>
            <a:ext cx="9036496" cy="1143000"/>
          </a:xfrm>
        </p:spPr>
        <p:txBody>
          <a:bodyPr>
            <a:noAutofit/>
          </a:bodyPr>
          <a:lstStyle/>
          <a:p>
            <a:r>
              <a:rPr lang="en-GB" sz="2800" u="sng" dirty="0" smtClean="0">
                <a:solidFill>
                  <a:srgbClr val="FF0000"/>
                </a:solidFill>
              </a:rPr>
              <a:t>Year 6</a:t>
            </a:r>
            <a:r>
              <a:rPr lang="en-GB" sz="2800" dirty="0" smtClean="0">
                <a:solidFill>
                  <a:srgbClr val="FF0000"/>
                </a:solidFill>
              </a:rPr>
              <a:t>  </a:t>
            </a:r>
            <a:r>
              <a:rPr lang="en-GB" sz="2800" dirty="0" smtClean="0"/>
              <a:t>– Conception and Giving Birth </a:t>
            </a:r>
            <a:br>
              <a:rPr lang="en-GB" sz="2800" dirty="0" smtClean="0"/>
            </a:br>
            <a:r>
              <a:rPr lang="en-GB" sz="2800" dirty="0" smtClean="0">
                <a:solidFill>
                  <a:srgbClr val="FF0000"/>
                </a:solidFill>
              </a:rPr>
              <a:t>*Health Education     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436096" y="702521"/>
            <a:ext cx="3371908" cy="3353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/>
          </a:p>
          <a:p>
            <a:endParaRPr lang="en-GB" sz="2800" dirty="0" smtClean="0"/>
          </a:p>
          <a:p>
            <a:r>
              <a:rPr lang="en-GB" sz="2800" dirty="0"/>
              <a:t>j</a:t>
            </a:r>
            <a:r>
              <a:rPr lang="en-GB" sz="2800" dirty="0" smtClean="0"/>
              <a:t>ourney from conception to birth</a:t>
            </a:r>
          </a:p>
          <a:p>
            <a:r>
              <a:rPr lang="en-GB" sz="2800" dirty="0"/>
              <a:t>t</a:t>
            </a:r>
            <a:r>
              <a:rPr lang="en-GB" sz="2800" dirty="0" smtClean="0"/>
              <a:t>houghts, feelings and emotions linked to giving birth</a:t>
            </a:r>
          </a:p>
          <a:p>
            <a:r>
              <a:rPr lang="en-GB" sz="2800" dirty="0" smtClean="0"/>
              <a:t>responsibilities</a:t>
            </a:r>
          </a:p>
          <a:p>
            <a:endParaRPr lang="en-GB" sz="2800" dirty="0" smtClean="0"/>
          </a:p>
          <a:p>
            <a:endParaRPr lang="en-GB" sz="3000" dirty="0" smtClean="0"/>
          </a:p>
          <a:p>
            <a:endParaRPr lang="en-GB" sz="3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837220" y="4405717"/>
            <a:ext cx="3970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*This is the only lesson in Year 6 from which you may withdraw your child due to religious reasons or other reasons.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Please arrange a meeting with Mrs Searle if you wish to exercise this right.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7" t="24902" r="53291" b="58164"/>
          <a:stretch/>
        </p:blipFill>
        <p:spPr bwMode="auto">
          <a:xfrm>
            <a:off x="352939" y="4019474"/>
            <a:ext cx="1440160" cy="17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5" t="43437" r="52953" b="41231"/>
          <a:stretch/>
        </p:blipFill>
        <p:spPr bwMode="auto">
          <a:xfrm>
            <a:off x="194364" y="1567223"/>
            <a:ext cx="1757310" cy="170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2" t="42247" r="62881" b="41185"/>
          <a:stretch/>
        </p:blipFill>
        <p:spPr bwMode="auto">
          <a:xfrm>
            <a:off x="2699792" y="1545232"/>
            <a:ext cx="1350145" cy="168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1" t="25089" r="72696" b="58071"/>
          <a:stretch/>
        </p:blipFill>
        <p:spPr bwMode="auto">
          <a:xfrm>
            <a:off x="2699791" y="3988589"/>
            <a:ext cx="1350145" cy="174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693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60" y="134988"/>
            <a:ext cx="9036496" cy="1143000"/>
          </a:xfrm>
        </p:spPr>
        <p:txBody>
          <a:bodyPr>
            <a:noAutofit/>
          </a:bodyPr>
          <a:lstStyle/>
          <a:p>
            <a:r>
              <a:rPr lang="en-GB" sz="2800" u="sng" dirty="0" smtClean="0">
                <a:solidFill>
                  <a:srgbClr val="FF0000"/>
                </a:solidFill>
              </a:rPr>
              <a:t>Year 6</a:t>
            </a:r>
            <a:r>
              <a:rPr lang="en-GB" sz="2800" dirty="0" smtClean="0">
                <a:solidFill>
                  <a:srgbClr val="FF0000"/>
                </a:solidFill>
              </a:rPr>
              <a:t>  </a:t>
            </a:r>
            <a:r>
              <a:rPr lang="en-GB" sz="2800" dirty="0" smtClean="0"/>
              <a:t>– Romantic Relationships</a:t>
            </a:r>
            <a:br>
              <a:rPr lang="en-GB" sz="2800" dirty="0" smtClean="0"/>
            </a:br>
            <a:r>
              <a:rPr lang="en-GB" sz="2800" dirty="0" smtClean="0">
                <a:solidFill>
                  <a:srgbClr val="FF0000"/>
                </a:solidFill>
              </a:rPr>
              <a:t>*Health Education     *Safeguarding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730756" y="1597410"/>
            <a:ext cx="3371908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/>
          </a:p>
          <a:p>
            <a:endParaRPr lang="en-GB" sz="2800" dirty="0" smtClean="0"/>
          </a:p>
          <a:p>
            <a:r>
              <a:rPr lang="en-GB" sz="2800" dirty="0"/>
              <a:t>r</a:t>
            </a:r>
            <a:r>
              <a:rPr lang="en-GB" sz="2800" dirty="0" smtClean="0"/>
              <a:t>ecapping LGBT</a:t>
            </a:r>
          </a:p>
          <a:p>
            <a:r>
              <a:rPr lang="en-GB" sz="2800" dirty="0" smtClean="0"/>
              <a:t>sexting</a:t>
            </a:r>
          </a:p>
          <a:p>
            <a:r>
              <a:rPr lang="en-GB" sz="2800" dirty="0"/>
              <a:t>n</a:t>
            </a:r>
            <a:r>
              <a:rPr lang="en-GB" sz="2800" dirty="0" smtClean="0"/>
              <a:t>ot feeling pressured to do anything that you do not want to do</a:t>
            </a:r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3000" dirty="0" smtClean="0"/>
          </a:p>
          <a:p>
            <a:endParaRPr lang="en-GB" sz="3000" dirty="0" smtClean="0"/>
          </a:p>
        </p:txBody>
      </p:sp>
      <p:pic>
        <p:nvPicPr>
          <p:cNvPr id="12290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02414"/>
            <a:ext cx="3384376" cy="23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53" y="4365104"/>
            <a:ext cx="379231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301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9036496" cy="1143000"/>
          </a:xfrm>
        </p:spPr>
        <p:txBody>
          <a:bodyPr>
            <a:noAutofit/>
          </a:bodyPr>
          <a:lstStyle/>
          <a:p>
            <a:r>
              <a:rPr lang="en-GB" sz="6600" dirty="0" smtClean="0"/>
              <a:t>Thank you. </a:t>
            </a:r>
            <a:r>
              <a:rPr lang="en-GB" sz="6600" dirty="0" smtClean="0">
                <a:sym typeface="Wingdings" panose="05000000000000000000" pitchFamily="2" charset="2"/>
              </a:rPr>
              <a:t></a:t>
            </a:r>
            <a:br>
              <a:rPr lang="en-GB" sz="6600" dirty="0" smtClean="0">
                <a:sym typeface="Wingdings" panose="05000000000000000000" pitchFamily="2" charset="2"/>
              </a:rPr>
            </a:br>
            <a:r>
              <a:rPr lang="en-GB" sz="6600" dirty="0">
                <a:sym typeface="Wingdings" panose="05000000000000000000" pitchFamily="2" charset="2"/>
              </a:rPr>
              <a:t/>
            </a:r>
            <a:br>
              <a:rPr lang="en-GB" sz="6600" dirty="0">
                <a:sym typeface="Wingdings" panose="05000000000000000000" pitchFamily="2" charset="2"/>
              </a:rPr>
            </a:br>
            <a:r>
              <a:rPr lang="en-GB" sz="6600" dirty="0" smtClean="0">
                <a:sym typeface="Wingdings" panose="05000000000000000000" pitchFamily="2" charset="2"/>
              </a:rPr>
              <a:t>Any questions?</a:t>
            </a:r>
            <a:endParaRPr lang="en-GB" sz="6600" dirty="0"/>
          </a:p>
        </p:txBody>
      </p:sp>
      <p:pic>
        <p:nvPicPr>
          <p:cNvPr id="3074" name="Picture 2" descr="Ask Questions to Improve Your Leaders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01008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04048" y="5301208"/>
            <a:ext cx="3970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Please get in touch with Mrs Searle or Miss B (RSE/PSHE Lead).</a:t>
            </a:r>
          </a:p>
        </p:txBody>
      </p:sp>
    </p:spTree>
    <p:extLst>
      <p:ext uri="{BB962C8B-B14F-4D97-AF65-F5344CB8AC3E}">
        <p14:creationId xmlns:p14="http://schemas.microsoft.com/office/powerpoint/2010/main" val="2798664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178" y="2276872"/>
            <a:ext cx="8229600" cy="1143000"/>
          </a:xfrm>
        </p:spPr>
        <p:txBody>
          <a:bodyPr>
            <a:noAutofit/>
          </a:bodyPr>
          <a:lstStyle/>
          <a:p>
            <a:r>
              <a:rPr lang="en-GB" sz="16600" u="sng" dirty="0" smtClean="0">
                <a:solidFill>
                  <a:srgbClr val="FF66FF"/>
                </a:solidFill>
              </a:rPr>
              <a:t>EYFS</a:t>
            </a:r>
            <a:r>
              <a:rPr lang="en-GB" sz="16600" u="sng" dirty="0" smtClean="0">
                <a:solidFill>
                  <a:srgbClr val="00B0F0"/>
                </a:solidFill>
              </a:rPr>
              <a:t> </a:t>
            </a:r>
            <a:endParaRPr lang="en-GB" sz="1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288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u="sng" dirty="0" smtClean="0">
                <a:solidFill>
                  <a:srgbClr val="FF66FF"/>
                </a:solidFill>
              </a:rPr>
              <a:t>EYFS</a:t>
            </a:r>
            <a:r>
              <a:rPr lang="en-GB" dirty="0" smtClean="0">
                <a:solidFill>
                  <a:srgbClr val="FF66FF"/>
                </a:solidFill>
              </a:rPr>
              <a:t> </a:t>
            </a:r>
            <a:r>
              <a:rPr lang="en-GB" dirty="0" smtClean="0"/>
              <a:t>– Appropriate touch with my friends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1196752"/>
            <a:ext cx="434368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-links to NSPCC’s </a:t>
            </a:r>
            <a:r>
              <a:rPr lang="en-GB" sz="2400" dirty="0" err="1" smtClean="0"/>
              <a:t>Pantosaurus</a:t>
            </a:r>
            <a:r>
              <a:rPr lang="en-GB" sz="2400" dirty="0" smtClean="0"/>
              <a:t> – public/private parts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-knowing what good touches are and where I can touch my friends appropriately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-knowing a trusted adult to turn to</a:t>
            </a:r>
          </a:p>
          <a:p>
            <a:pPr algn="ctr"/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362408" y="4539466"/>
            <a:ext cx="4906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dirty="0" smtClean="0">
              <a:solidFill>
                <a:srgbClr val="FF0000"/>
              </a:solidFill>
            </a:endParaRP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</a:t>
            </a:r>
            <a:r>
              <a:rPr lang="en-GB" sz="2800" dirty="0" err="1" smtClean="0">
                <a:solidFill>
                  <a:srgbClr val="FF0000"/>
                </a:solidFill>
              </a:rPr>
              <a:t>DfE</a:t>
            </a:r>
            <a:r>
              <a:rPr lang="en-GB" sz="2800" dirty="0" smtClean="0">
                <a:solidFill>
                  <a:srgbClr val="FF0000"/>
                </a:solidFill>
              </a:rPr>
              <a:t> publication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*Safeguarding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*Relationships Education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" y="4209772"/>
            <a:ext cx="2103830" cy="14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132186"/>
            <a:ext cx="2376264" cy="158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9329" t="20469" r="32282" b="9395"/>
          <a:stretch/>
        </p:blipFill>
        <p:spPr>
          <a:xfrm>
            <a:off x="1043608" y="1022430"/>
            <a:ext cx="206928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5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en-GB" u="sng" dirty="0" smtClean="0">
                <a:solidFill>
                  <a:srgbClr val="FF66FF"/>
                </a:solidFill>
              </a:rPr>
              <a:t>EYFS</a:t>
            </a:r>
            <a:r>
              <a:rPr lang="en-GB" dirty="0" smtClean="0">
                <a:solidFill>
                  <a:srgbClr val="FF66FF"/>
                </a:solidFill>
              </a:rPr>
              <a:t> </a:t>
            </a:r>
            <a:r>
              <a:rPr lang="en-GB" dirty="0" smtClean="0"/>
              <a:t>– Life Cycles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33308" y="1481063"/>
            <a:ext cx="4248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-understanding the order and processes of different life cycles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-understanding that changes happen as we grow that are natural and OK</a:t>
            </a:r>
          </a:p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967976" y="5451381"/>
            <a:ext cx="3718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*No mention of conception/how a baby comes to be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5" t="23694" r="8428" b="33955"/>
          <a:stretch/>
        </p:blipFill>
        <p:spPr bwMode="auto">
          <a:xfrm>
            <a:off x="683568" y="1727002"/>
            <a:ext cx="3446526" cy="330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5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178" y="2276872"/>
            <a:ext cx="8229600" cy="1143000"/>
          </a:xfrm>
        </p:spPr>
        <p:txBody>
          <a:bodyPr>
            <a:noAutofit/>
          </a:bodyPr>
          <a:lstStyle/>
          <a:p>
            <a:r>
              <a:rPr lang="en-GB" sz="16600" u="sng" dirty="0" smtClean="0">
                <a:solidFill>
                  <a:schemeClr val="accent6">
                    <a:lumMod val="75000"/>
                  </a:schemeClr>
                </a:solidFill>
              </a:rPr>
              <a:t>Year </a:t>
            </a:r>
            <a:r>
              <a:rPr lang="en-GB" sz="16600" u="sng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GB" sz="16600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GB" sz="16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2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chemeClr val="accent6">
                    <a:lumMod val="75000"/>
                  </a:schemeClr>
                </a:solidFill>
              </a:rPr>
              <a:t>Year 1</a:t>
            </a:r>
            <a:r>
              <a:rPr lang="en-GB" dirty="0" smtClean="0">
                <a:solidFill>
                  <a:srgbClr val="FFC000"/>
                </a:solidFill>
              </a:rPr>
              <a:t> </a:t>
            </a:r>
            <a:r>
              <a:rPr lang="en-GB" dirty="0" smtClean="0"/>
              <a:t>– Appropriate physical contact with my friends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153456" y="1134561"/>
            <a:ext cx="3983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-links to NSPCC’s </a:t>
            </a:r>
            <a:r>
              <a:rPr lang="en-GB" sz="2400" dirty="0" err="1" smtClean="0"/>
              <a:t>Pantosaurus</a:t>
            </a:r>
            <a:r>
              <a:rPr lang="en-GB" sz="2400" dirty="0" smtClean="0"/>
              <a:t> – public/private parts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-appropriate vs. inappropriate touches, e.g. holding hands nicely vs. kissing someone’s arm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-knowing a trusted adult to turn to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19662" y="4725144"/>
            <a:ext cx="38512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dirty="0" smtClean="0">
              <a:solidFill>
                <a:srgbClr val="FF0000"/>
              </a:solidFill>
            </a:endParaRP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</a:t>
            </a:r>
            <a:r>
              <a:rPr lang="en-GB" sz="2800" dirty="0" err="1" smtClean="0">
                <a:solidFill>
                  <a:srgbClr val="FF0000"/>
                </a:solidFill>
              </a:rPr>
              <a:t>DfE</a:t>
            </a:r>
            <a:r>
              <a:rPr lang="en-GB" sz="2800" dirty="0" smtClean="0">
                <a:solidFill>
                  <a:srgbClr val="FF0000"/>
                </a:solidFill>
              </a:rPr>
              <a:t> publication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*Safeguarding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*Relationships Education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329" t="20469" r="32282" b="9395"/>
          <a:stretch/>
        </p:blipFill>
        <p:spPr>
          <a:xfrm>
            <a:off x="179512" y="980728"/>
            <a:ext cx="2069282" cy="302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878" t="22684" r="12791" b="14563"/>
          <a:stretch/>
        </p:blipFill>
        <p:spPr>
          <a:xfrm>
            <a:off x="1513959" y="3971510"/>
            <a:ext cx="357329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0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1709</Words>
  <Application>Microsoft Office PowerPoint</Application>
  <PresentationFormat>On-screen Show (4:3)</PresentationFormat>
  <Paragraphs>325</Paragraphs>
  <Slides>44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Wingdings</vt:lpstr>
      <vt:lpstr>Office Theme</vt:lpstr>
      <vt:lpstr>Harrow Lodge Primary School</vt:lpstr>
      <vt:lpstr>Relationships and Sex Education</vt:lpstr>
      <vt:lpstr>When is Relationships and Sex Education taught?</vt:lpstr>
      <vt:lpstr>What is statutory?</vt:lpstr>
      <vt:lpstr>EYFS </vt:lpstr>
      <vt:lpstr>PowerPoint Presentation</vt:lpstr>
      <vt:lpstr>EYFS – Life Cycles </vt:lpstr>
      <vt:lpstr>Year 1 </vt:lpstr>
      <vt:lpstr>Year 1 – Appropriate physical contact with my friends </vt:lpstr>
      <vt:lpstr>Year 1 – Life Cycles </vt:lpstr>
      <vt:lpstr>Year 1 – Body Changes </vt:lpstr>
      <vt:lpstr>Year 2 </vt:lpstr>
      <vt:lpstr>Year 2 – Male and Female Body Parts </vt:lpstr>
      <vt:lpstr>Year 2 – Understanding different forms of appropriate contact with my friends and family</vt:lpstr>
      <vt:lpstr>Year 2 – Good secrets vs. worry secrets</vt:lpstr>
      <vt:lpstr>Year 2 – Cycles of life in nature</vt:lpstr>
      <vt:lpstr>Year 3 </vt:lpstr>
      <vt:lpstr>Year 3 – acceptable and unacceptable physical contact with my friends</vt:lpstr>
      <vt:lpstr>Year 3 – A baby’s needs</vt:lpstr>
      <vt:lpstr>Year 3 – Inherited Characteristics </vt:lpstr>
      <vt:lpstr>Year 3 – Body Changes on the Outside (external puberty)</vt:lpstr>
      <vt:lpstr>Year 3 – Body Changes on the Outside</vt:lpstr>
      <vt:lpstr>Year 4</vt:lpstr>
      <vt:lpstr>Year 4 – Acceptable and unacceptable physical contact with my friends</vt:lpstr>
      <vt:lpstr>Year 4 – Labelling external and internal parts of male and female bodies</vt:lpstr>
      <vt:lpstr>Year 4 – Other changes outside of my control</vt:lpstr>
      <vt:lpstr>Year 4 – Romantic Relationships</vt:lpstr>
      <vt:lpstr>Year 5</vt:lpstr>
      <vt:lpstr>Year 5 – acceptable and unacceptable physical contact with my friends</vt:lpstr>
      <vt:lpstr>Year 5  – Positive and negative consequences when communicating with others online *Relationships Education     *Safeguarding</vt:lpstr>
      <vt:lpstr>Year 5  – Knife Crime *Relationships Education     *Safeguarding</vt:lpstr>
      <vt:lpstr>Year 5  – Romantic Relationships - LGBT references   *Relationships Education     *Safeguarding</vt:lpstr>
      <vt:lpstr>Year 5  – Female Body Changes during Puberty </vt:lpstr>
      <vt:lpstr>Year 5 – Male Body Changes during Puberty </vt:lpstr>
      <vt:lpstr>Year 5 – Male Body Changes during Puberty </vt:lpstr>
      <vt:lpstr>Year 5  – The process of how things are made/  *Conception </vt:lpstr>
      <vt:lpstr>Year 6 </vt:lpstr>
      <vt:lpstr>Year 6 – acceptable and unacceptable physical contact with my friends</vt:lpstr>
      <vt:lpstr>Year 6  – Knife Crime *Relationships Education     *Safeguarding</vt:lpstr>
      <vt:lpstr>Year 6  – Gangs  *Relationships Education     *Safeguarding</vt:lpstr>
      <vt:lpstr>Year 6  – Puberty Continued  *Health Education     *Safeguarding</vt:lpstr>
      <vt:lpstr>Year 6  – Conception and Giving Birth  *Health Education     *Safeguarding</vt:lpstr>
      <vt:lpstr>Year 6  – Romantic Relationships *Health Education     *Safeguarding</vt:lpstr>
      <vt:lpstr>Thank you. 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rowlands Primary School</dc:title>
  <dc:creator>Windows User</dc:creator>
  <cp:lastModifiedBy>Michelle Clarke</cp:lastModifiedBy>
  <cp:revision>119</cp:revision>
  <dcterms:created xsi:type="dcterms:W3CDTF">2015-03-18T13:11:46Z</dcterms:created>
  <dcterms:modified xsi:type="dcterms:W3CDTF">2023-06-05T10:05:36Z</dcterms:modified>
</cp:coreProperties>
</file>