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6" r:id="rId2"/>
    <p:sldId id="271" r:id="rId3"/>
    <p:sldId id="272" r:id="rId4"/>
    <p:sldId id="273" r:id="rId5"/>
    <p:sldId id="258" r:id="rId6"/>
    <p:sldId id="266" r:id="rId7"/>
    <p:sldId id="259" r:id="rId8"/>
    <p:sldId id="260" r:id="rId9"/>
    <p:sldId id="268" r:id="rId10"/>
    <p:sldId id="261" r:id="rId11"/>
    <p:sldId id="262" r:id="rId12"/>
    <p:sldId id="269" r:id="rId13"/>
    <p:sldId id="263" r:id="rId14"/>
    <p:sldId id="264" r:id="rId15"/>
    <p:sldId id="265" r:id="rId16"/>
    <p:sldId id="267" r:id="rId17"/>
  </p:sldIdLst>
  <p:sldSz cx="12192000" cy="6858000"/>
  <p:notesSz cx="6907213" cy="10034588"/>
  <p:embeddedFontLst>
    <p:embeddedFont>
      <p:font typeface="Amatic SC" panose="020B0604020202020204" charset="-79"/>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NTFPreCursive" panose="03000400000000000000" pitchFamily="66" charset="0"/>
      <p:regular r:id="rId27"/>
    </p:embeddedFont>
    <p:embeddedFont>
      <p:font typeface="Adler" panose="020B0604020202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66"/>
    <a:srgbClr val="800000"/>
    <a:srgbClr val="990000"/>
    <a:srgbClr val="CC66FF"/>
    <a:srgbClr val="E1FFFF"/>
    <a:srgbClr val="FFEFFF"/>
    <a:srgbClr val="E6E5FB"/>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20" autoAdjust="0"/>
  </p:normalViewPr>
  <p:slideViewPr>
    <p:cSldViewPr snapToGrid="0">
      <p:cViewPr varScale="1">
        <p:scale>
          <a:sx n="108" d="100"/>
          <a:sy n="108" d="100"/>
        </p:scale>
        <p:origin x="654" y="120"/>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3126" cy="503472"/>
          </a:xfrm>
          <a:prstGeom prst="rect">
            <a:avLst/>
          </a:prstGeom>
        </p:spPr>
        <p:txBody>
          <a:bodyPr vert="horz" lIns="96808" tIns="48404" rIns="96808" bIns="48404" rtlCol="0"/>
          <a:lstStyle>
            <a:lvl1pPr algn="l">
              <a:defRPr sz="1300"/>
            </a:lvl1pPr>
          </a:lstStyle>
          <a:p>
            <a:endParaRPr lang="en-GB"/>
          </a:p>
        </p:txBody>
      </p:sp>
      <p:sp>
        <p:nvSpPr>
          <p:cNvPr id="3" name="Date Placeholder 2"/>
          <p:cNvSpPr>
            <a:spLocks noGrp="1"/>
          </p:cNvSpPr>
          <p:nvPr>
            <p:ph type="dt" idx="1"/>
          </p:nvPr>
        </p:nvSpPr>
        <p:spPr>
          <a:xfrm>
            <a:off x="3912489" y="0"/>
            <a:ext cx="2993126" cy="503472"/>
          </a:xfrm>
          <a:prstGeom prst="rect">
            <a:avLst/>
          </a:prstGeom>
        </p:spPr>
        <p:txBody>
          <a:bodyPr vert="horz" lIns="96808" tIns="48404" rIns="96808" bIns="48404" rtlCol="0"/>
          <a:lstStyle>
            <a:lvl1pPr algn="r">
              <a:defRPr sz="1300"/>
            </a:lvl1pPr>
          </a:lstStyle>
          <a:p>
            <a:fld id="{1976DE5F-DF04-4F27-A344-93FB2E432C72}" type="datetimeFigureOut">
              <a:rPr lang="en-GB" smtClean="0"/>
              <a:pPr/>
              <a:t>08/09/2022</a:t>
            </a:fld>
            <a:endParaRPr lang="en-GB"/>
          </a:p>
        </p:txBody>
      </p:sp>
      <p:sp>
        <p:nvSpPr>
          <p:cNvPr id="4" name="Slide Image Placeholder 3"/>
          <p:cNvSpPr>
            <a:spLocks noGrp="1" noRot="1" noChangeAspect="1"/>
          </p:cNvSpPr>
          <p:nvPr>
            <p:ph type="sldImg" idx="2"/>
          </p:nvPr>
        </p:nvSpPr>
        <p:spPr>
          <a:xfrm>
            <a:off x="444500" y="1254125"/>
            <a:ext cx="6018213" cy="3386138"/>
          </a:xfrm>
          <a:prstGeom prst="rect">
            <a:avLst/>
          </a:prstGeom>
          <a:noFill/>
          <a:ln w="12700">
            <a:solidFill>
              <a:prstClr val="black"/>
            </a:solidFill>
          </a:ln>
        </p:spPr>
        <p:txBody>
          <a:bodyPr vert="horz" lIns="96808" tIns="48404" rIns="96808" bIns="48404" rtlCol="0" anchor="ctr"/>
          <a:lstStyle/>
          <a:p>
            <a:endParaRPr lang="en-GB"/>
          </a:p>
        </p:txBody>
      </p:sp>
      <p:sp>
        <p:nvSpPr>
          <p:cNvPr id="5" name="Notes Placeholder 4"/>
          <p:cNvSpPr>
            <a:spLocks noGrp="1"/>
          </p:cNvSpPr>
          <p:nvPr>
            <p:ph type="body" sz="quarter" idx="3"/>
          </p:nvPr>
        </p:nvSpPr>
        <p:spPr>
          <a:xfrm>
            <a:off x="690722" y="4829145"/>
            <a:ext cx="5525770" cy="3951119"/>
          </a:xfrm>
          <a:prstGeom prst="rect">
            <a:avLst/>
          </a:prstGeom>
        </p:spPr>
        <p:txBody>
          <a:bodyPr vert="horz" lIns="96808" tIns="48404" rIns="96808" bIns="484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31118"/>
            <a:ext cx="2993126" cy="503471"/>
          </a:xfrm>
          <a:prstGeom prst="rect">
            <a:avLst/>
          </a:prstGeom>
        </p:spPr>
        <p:txBody>
          <a:bodyPr vert="horz" lIns="96808" tIns="48404" rIns="96808" bIns="48404" rtlCol="0" anchor="b"/>
          <a:lstStyle>
            <a:lvl1pPr algn="l">
              <a:defRPr sz="1300"/>
            </a:lvl1pPr>
          </a:lstStyle>
          <a:p>
            <a:endParaRPr lang="en-GB"/>
          </a:p>
        </p:txBody>
      </p:sp>
      <p:sp>
        <p:nvSpPr>
          <p:cNvPr id="7" name="Slide Number Placeholder 6"/>
          <p:cNvSpPr>
            <a:spLocks noGrp="1"/>
          </p:cNvSpPr>
          <p:nvPr>
            <p:ph type="sldNum" sz="quarter" idx="5"/>
          </p:nvPr>
        </p:nvSpPr>
        <p:spPr>
          <a:xfrm>
            <a:off x="3912489" y="9531118"/>
            <a:ext cx="2993126" cy="503471"/>
          </a:xfrm>
          <a:prstGeom prst="rect">
            <a:avLst/>
          </a:prstGeom>
        </p:spPr>
        <p:txBody>
          <a:bodyPr vert="horz" lIns="96808" tIns="48404" rIns="96808" bIns="48404" rtlCol="0" anchor="b"/>
          <a:lstStyle>
            <a:lvl1pPr algn="r">
              <a:defRPr sz="1300"/>
            </a:lvl1pPr>
          </a:lstStyle>
          <a:p>
            <a:fld id="{4FEE44C5-FA99-4680-9B86-B28965A57CB9}" type="slidenum">
              <a:rPr lang="en-GB" smtClean="0"/>
              <a:pPr/>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8</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9</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11</a:t>
            </a:fld>
            <a:endParaRPr lang="en-GB"/>
          </a:p>
        </p:txBody>
      </p:sp>
    </p:spTree>
    <p:extLst>
      <p:ext uri="{BB962C8B-B14F-4D97-AF65-F5344CB8AC3E}">
        <p14:creationId xmlns:p14="http://schemas.microsoft.com/office/powerpoint/2010/main" val="197164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12</a:t>
            </a:fld>
            <a:endParaRPr lang="en-GB"/>
          </a:p>
        </p:txBody>
      </p:sp>
    </p:spTree>
    <p:extLst>
      <p:ext uri="{BB962C8B-B14F-4D97-AF65-F5344CB8AC3E}">
        <p14:creationId xmlns:p14="http://schemas.microsoft.com/office/powerpoint/2010/main" val="243464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14</a:t>
            </a:fld>
            <a:endParaRPr lang="en-GB"/>
          </a:p>
        </p:txBody>
      </p:sp>
    </p:spTree>
    <p:extLst>
      <p:ext uri="{BB962C8B-B14F-4D97-AF65-F5344CB8AC3E}">
        <p14:creationId xmlns:p14="http://schemas.microsoft.com/office/powerpoint/2010/main" val="383584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pPr/>
              <a:t>08/09/2022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pPr/>
              <a:t>08/09/2022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pPr/>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cstate="print"/>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C00000"/>
                </a:solidFill>
                <a:latin typeface="Amatic SC" panose="00000500000000000000" pitchFamily="2" charset="-79"/>
                <a:cs typeface="Amatic SC" panose="00000500000000000000" pitchFamily="2" charset="-79"/>
              </a:rPr>
              <a:t>Harrow Lodge Reception -  Long </a:t>
            </a:r>
          </a:p>
          <a:p>
            <a:r>
              <a:rPr lang="en-US" sz="3200" dirty="0">
                <a:solidFill>
                  <a:srgbClr val="C00000"/>
                </a:solidFill>
                <a:latin typeface="Amatic SC" panose="00000500000000000000" pitchFamily="2" charset="-79"/>
                <a:cs typeface="Amatic SC" panose="00000500000000000000" pitchFamily="2" charset="-79"/>
              </a:rPr>
              <a:t>Term </a:t>
            </a:r>
            <a:r>
              <a:rPr lang="en-US" sz="3200" dirty="0" smtClean="0">
                <a:solidFill>
                  <a:srgbClr val="C00000"/>
                </a:solidFill>
                <a:latin typeface="Amatic SC" panose="00000500000000000000" pitchFamily="2" charset="-79"/>
                <a:cs typeface="Amatic SC" panose="00000500000000000000" pitchFamily="2" charset="-79"/>
              </a:rPr>
              <a:t>Plan</a:t>
            </a:r>
            <a:endParaRPr lang="en-GB" sz="3200" dirty="0">
              <a:solidFill>
                <a:srgbClr val="C00000"/>
              </a:solidFill>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293209"/>
          </a:xfrm>
          <a:prstGeom prst="rect">
            <a:avLst/>
          </a:prstGeom>
          <a:noFill/>
        </p:spPr>
        <p:txBody>
          <a:bodyPr wrap="square">
            <a:spAutoFit/>
          </a:bodyPr>
          <a:lstStyle/>
          <a:p>
            <a:pPr algn="just"/>
            <a:r>
              <a:rPr lang="en-US" sz="1600" i="1" dirty="0"/>
              <a:t>“Children will have an abundance of opportunities to learn through play. We will ensure that learning will be fun, engaging and we will challenge and support all children wherever their starting point. As an EYFS team and effective role models, we will provide high quality interactions in order to develop and deepen the children’s learning opportunities. We will deliver our curriculum through a balance of adult led and child-initiated activities based on the EYFS Framework 21’ &amp; children’s interests.” HLP  EYFS Team </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104241" cy="1815882"/>
          </a:xfrm>
          <a:prstGeom prst="rect">
            <a:avLst/>
          </a:prstGeom>
          <a:noFill/>
        </p:spPr>
        <p:txBody>
          <a:bodyPr wrap="square">
            <a:spAutoFit/>
          </a:bodyPr>
          <a:lstStyle/>
          <a:p>
            <a:pPr algn="just"/>
            <a:r>
              <a:rPr lang="en-US" sz="1600" i="1" dirty="0"/>
              <a:t>“</a:t>
            </a:r>
            <a:r>
              <a:rPr lang="en-US" sz="1600" i="1" dirty="0">
                <a:latin typeface="Arial" panose="020B0604020202020204" pitchFamily="34" charset="0"/>
                <a:cs typeface="Arial" panose="020B0604020202020204" pitchFamily="34" charset="0"/>
              </a:rPr>
              <a:t>We understand and appreciate the importance of the outdoor environment for our children. It is a continuation of our indoor provision, and it will be used at every opportunity. At Harrow Lodge Primary, we provide our children with opportunities to develop their gross motor skills, to deepen their imaginations and their sense of curiosity. Communication is important to us, and we greatly value the relationship that we develop with parents throughout this vital year.” EYFS Team.  </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42343994"/>
              </p:ext>
            </p:extLst>
          </p:nvPr>
        </p:nvGraphicFramePr>
        <p:xfrm>
          <a:off x="472644" y="500600"/>
          <a:ext cx="11459371" cy="6305090"/>
        </p:xfrm>
        <a:graphic>
          <a:graphicData uri="http://schemas.openxmlformats.org/drawingml/2006/table">
            <a:tbl>
              <a:tblPr firstRow="1" bandRow="1">
                <a:tableStyleId>{5C22544A-7EE6-4342-B048-85BDC9FD1C3A}</a:tableStyleId>
              </a:tblPr>
              <a:tblGrid>
                <a:gridCol w="1600600">
                  <a:extLst>
                    <a:ext uri="{9D8B030D-6E8A-4147-A177-3AD203B41FA5}">
                      <a16:colId xmlns:a16="http://schemas.microsoft.com/office/drawing/2014/main" val="385991600"/>
                    </a:ext>
                  </a:extLst>
                </a:gridCol>
                <a:gridCol w="167350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FFFF00"/>
                          </a:solidFill>
                          <a:latin typeface="Amatic SC" panose="00000500000000000000" pitchFamily="2" charset="-79"/>
                          <a:cs typeface="Amatic SC" panose="00000500000000000000" pitchFamily="2" charset="-79"/>
                        </a:rPr>
                        <a:t>Autumn 1</a:t>
                      </a:r>
                      <a:endParaRPr lang="en-GB" sz="2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00"/>
                          </a:solidFill>
                          <a:latin typeface="Amatic SC" panose="00000500000000000000" pitchFamily="2" charset="-79"/>
                          <a:cs typeface="Amatic SC" panose="00000500000000000000" pitchFamily="2" charset="-79"/>
                        </a:rPr>
                        <a:t>Autumn 2</a:t>
                      </a:r>
                      <a:endParaRPr lang="en-GB" sz="2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400" dirty="0">
                          <a:solidFill>
                            <a:srgbClr val="FFFF00"/>
                          </a:solidFill>
                          <a:latin typeface="Amatic SC" panose="00000500000000000000" pitchFamily="2" charset="-79"/>
                          <a:cs typeface="Amatic SC" panose="00000500000000000000" pitchFamily="2" charset="-79"/>
                        </a:rPr>
                        <a:t>Spring 1</a:t>
                      </a:r>
                      <a:endParaRPr lang="en-GB" sz="2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400" dirty="0">
                          <a:solidFill>
                            <a:srgbClr val="FFFF00"/>
                          </a:solidFill>
                          <a:latin typeface="Amatic SC" panose="00000500000000000000" pitchFamily="2" charset="-79"/>
                          <a:cs typeface="Amatic SC" panose="00000500000000000000" pitchFamily="2" charset="-79"/>
                        </a:rPr>
                        <a:t>Spring 2</a:t>
                      </a:r>
                      <a:endParaRPr lang="en-GB" sz="2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400" dirty="0">
                          <a:solidFill>
                            <a:srgbClr val="FFFF00"/>
                          </a:solidFill>
                          <a:latin typeface="Amatic SC" panose="00000500000000000000" pitchFamily="2" charset="-79"/>
                          <a:cs typeface="Amatic SC" panose="00000500000000000000" pitchFamily="2" charset="-79"/>
                        </a:rPr>
                        <a:t>Summer 1</a:t>
                      </a:r>
                      <a:endParaRPr lang="en-GB" sz="2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400" dirty="0">
                          <a:solidFill>
                            <a:srgbClr val="FFFF00"/>
                          </a:solidFill>
                          <a:latin typeface="Amatic SC" panose="00000500000000000000" pitchFamily="2" charset="-79"/>
                          <a:cs typeface="Amatic SC" panose="00000500000000000000" pitchFamily="2" charset="-79"/>
                        </a:rPr>
                        <a:t>Summer 2</a:t>
                      </a:r>
                      <a:endParaRPr lang="en-GB" sz="2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913285939"/>
                  </a:ext>
                </a:extLst>
              </a:tr>
              <a:tr h="422123">
                <a:tc>
                  <a:txBody>
                    <a:bodyPr/>
                    <a:lstStyle/>
                    <a:p>
                      <a:pPr algn="ctr"/>
                      <a:r>
                        <a:rPr lang="en-US" sz="2000" b="0" dirty="0">
                          <a:solidFill>
                            <a:srgbClr val="FFFF00"/>
                          </a:solidFill>
                          <a:latin typeface="Amatic SC" panose="00000500000000000000" pitchFamily="2" charset="-79"/>
                          <a:cs typeface="Amatic SC" panose="00000500000000000000" pitchFamily="2" charset="-79"/>
                        </a:rPr>
                        <a:t>General Themes </a:t>
                      </a:r>
                      <a:endParaRPr lang="en-GB" sz="20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Me and My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Starry Night!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Dangerous dinosaurs!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Big wide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Sunshine and sunflowers!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422123">
                <a:tc rowSpan="4">
                  <a:txBody>
                    <a:bodyPr/>
                    <a:lstStyle/>
                    <a:p>
                      <a:pPr algn="ctr"/>
                      <a:r>
                        <a:rPr lang="en-US" sz="2000" b="1" dirty="0">
                          <a:solidFill>
                            <a:srgbClr val="FFFF00"/>
                          </a:solidFill>
                          <a:latin typeface="Amatic SC" panose="00000500000000000000" pitchFamily="2" charset="-79"/>
                          <a:cs typeface="Amatic SC" panose="00000500000000000000" pitchFamily="2" charset="-79"/>
                        </a:rPr>
                        <a:t>Physical development </a:t>
                      </a:r>
                    </a:p>
                    <a:p>
                      <a:pPr algn="ctr"/>
                      <a:endParaRPr lang="en-US" sz="1000" b="0" dirty="0">
                        <a:solidFill>
                          <a:srgbClr val="FFFF00"/>
                        </a:solidFill>
                        <a:latin typeface="Amatic SC" panose="00000500000000000000" pitchFamily="2" charset="-79"/>
                        <a:cs typeface="Amatic SC" panose="00000500000000000000" pitchFamily="2" charset="-79"/>
                      </a:endParaRPr>
                    </a:p>
                    <a:p>
                      <a:pPr algn="ctr"/>
                      <a:endParaRPr lang="en-US" sz="1000" b="0" dirty="0">
                        <a:solidFill>
                          <a:srgbClr val="FFFF00"/>
                        </a:solidFill>
                        <a:latin typeface="Amatic SC" panose="00000500000000000000" pitchFamily="2" charset="-79"/>
                        <a:cs typeface="Amatic SC" panose="00000500000000000000" pitchFamily="2" charset="-79"/>
                      </a:endParaRPr>
                    </a:p>
                    <a:p>
                      <a:pPr algn="ctr"/>
                      <a:endParaRPr lang="en-US" sz="1000" b="0" dirty="0">
                        <a:solidFill>
                          <a:srgbClr val="FFFF00"/>
                        </a:solidFill>
                        <a:latin typeface="Amatic SC" panose="00000500000000000000" pitchFamily="2" charset="-79"/>
                        <a:cs typeface="Amatic SC" panose="00000500000000000000" pitchFamily="2" charset="-79"/>
                      </a:endParaRPr>
                    </a:p>
                    <a:p>
                      <a:pPr algn="ctr"/>
                      <a:r>
                        <a:rPr lang="en-US" sz="3200" b="0" dirty="0">
                          <a:solidFill>
                            <a:srgbClr val="FFFF00"/>
                          </a:solidFill>
                          <a:latin typeface="Amatic SC" panose="00000500000000000000" pitchFamily="2" charset="-79"/>
                          <a:cs typeface="Amatic SC" panose="00000500000000000000" pitchFamily="2" charset="-79"/>
                        </a:rPr>
                        <a:t>Fine motor </a:t>
                      </a:r>
                    </a:p>
                    <a:p>
                      <a:pPr algn="ctr"/>
                      <a:r>
                        <a:rPr lang="en-US" sz="700" dirty="0">
                          <a:solidFill>
                            <a:srgbClr val="FFFF00"/>
                          </a:solidFill>
                        </a:rPr>
                        <a:t>Continuously check the process of children’s handwriting (pencil grip and letter formation, including directionality). Provide extra help and guidance when needed.</a:t>
                      </a:r>
                    </a:p>
                    <a:p>
                      <a:pPr algn="ctr"/>
                      <a:endParaRPr lang="en-US" sz="800" dirty="0">
                        <a:solidFill>
                          <a:srgbClr val="FFFF00"/>
                        </a:solidFill>
                      </a:endParaRPr>
                    </a:p>
                    <a:p>
                      <a:pPr algn="ctr"/>
                      <a:r>
                        <a:rPr lang="en-US" sz="1400" b="1" dirty="0">
                          <a:solidFill>
                            <a:srgbClr val="FFFF00"/>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solidFill>
                            <a:srgbClr val="FFFF00"/>
                          </a:solidFill>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matic SC" panose="00000500000000000000" pitchFamily="2" charset="-79"/>
                          <a:cs typeface="Amatic SC" panose="00000500000000000000" pitchFamily="2" charset="-79"/>
                        </a:rPr>
                        <a:t>Weekly Cosmic/Story Yoga Lesson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matic SC" panose="00000500000000000000" pitchFamily="2" charset="-79"/>
                          <a:cs typeface="Amatic SC" panose="00000500000000000000" pitchFamily="2" charset="-79"/>
                        </a:rPr>
                        <a:t>P.E Lessons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matic SC" panose="00000500000000000000" pitchFamily="2" charset="-79"/>
                          <a:cs typeface="Amatic SC" panose="00000500000000000000" pitchFamily="2" charset="-79"/>
                        </a:rPr>
                        <a:t>Den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matic SC" panose="00000500000000000000" pitchFamily="2" charset="-79"/>
                          <a:cs typeface="Amatic SC" panose="00000500000000000000" pitchFamily="2" charset="-79"/>
                        </a:rPr>
                        <a:t>Exploring the grounds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6">
                  <a:txBody>
                    <a:bodyPr/>
                    <a:lstStyle/>
                    <a:p>
                      <a:pPr algn="l"/>
                      <a:r>
                        <a:rPr lang="en-US" sz="1050" b="0" dirty="0"/>
                        <a:t>Physical activity is vital in children’s all-round development, enabling them to pursue happy, healthy and active lives. Gross and fine motor experiences develop incrementally throughout early childhood, starting with sensory explorations and the development of a child’s strength, co-ordination and positional awareness through tummy time, crawling and play movement with both objects and adults. By creating games and providing opportunities for play both indoors and outdoors, adults can support children to develop their core strength, stability, balance, spatial awareness, co-ordination and agility. Gross motor skills provide the foundation for developing healthy bodies and social and emotional well-being. Fine motor control and precision helps with hand-eye co-ordination, which is later linked to early literacy. Repeated and varied opportunities to explore and play with small world activities, puzzles, arts and crafts and the practice of using small tools, with feedback and support from adults, allow children to develop proficiency, control and confidence.</a:t>
                      </a:r>
                      <a:endParaRPr lang="en-US" sz="105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t>Help 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Two-wheeled balance bikes and pedal bikes without stabilizers, skateboards, wheelbarrows, prams and carts are all good options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/&amp;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2021:</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Tree>
    <p:extLst>
      <p:ext uri="{BB962C8B-B14F-4D97-AF65-F5344CB8AC3E}">
        <p14:creationId xmlns:p14="http://schemas.microsoft.com/office/powerpoint/2010/main" val="54096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64833" y="-617295"/>
            <a:ext cx="10515600" cy="11372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matic SC" panose="00000500000000000000" pitchFamily="2" charset="-79"/>
                <a:cs typeface="Amatic SC" panose="00000500000000000000" pitchFamily="2" charset="-79"/>
              </a:rPr>
              <a:t>Reception Long Term </a:t>
            </a:r>
            <a:r>
              <a:rPr lang="en-US" sz="3200" dirty="0" smtClean="0">
                <a:latin typeface="Amatic SC" panose="00000500000000000000" pitchFamily="2" charset="-79"/>
                <a:cs typeface="Amatic SC" panose="00000500000000000000" pitchFamily="2" charset="-79"/>
              </a:rPr>
              <a:t>Plan</a:t>
            </a:r>
            <a:endParaRPr lang="en-GB" sz="32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48116039"/>
              </p:ext>
            </p:extLst>
          </p:nvPr>
        </p:nvGraphicFramePr>
        <p:xfrm>
          <a:off x="669956" y="519954"/>
          <a:ext cx="11175304" cy="5961888"/>
        </p:xfrm>
        <a:graphic>
          <a:graphicData uri="http://schemas.openxmlformats.org/drawingml/2006/table">
            <a:tbl>
              <a:tblPr firstRow="1" bandRow="1">
                <a:tableStyleId>{5C22544A-7EE6-4342-B048-85BDC9FD1C3A}</a:tableStyleId>
              </a:tblPr>
              <a:tblGrid>
                <a:gridCol w="1596472">
                  <a:extLst>
                    <a:ext uri="{9D8B030D-6E8A-4147-A177-3AD203B41FA5}">
                      <a16:colId xmlns:a16="http://schemas.microsoft.com/office/drawing/2014/main" val="385991600"/>
                    </a:ext>
                  </a:extLst>
                </a:gridCol>
                <a:gridCol w="1596472">
                  <a:extLst>
                    <a:ext uri="{9D8B030D-6E8A-4147-A177-3AD203B41FA5}">
                      <a16:colId xmlns:a16="http://schemas.microsoft.com/office/drawing/2014/main" val="2865123548"/>
                    </a:ext>
                  </a:extLst>
                </a:gridCol>
                <a:gridCol w="1596472">
                  <a:extLst>
                    <a:ext uri="{9D8B030D-6E8A-4147-A177-3AD203B41FA5}">
                      <a16:colId xmlns:a16="http://schemas.microsoft.com/office/drawing/2014/main" val="872926247"/>
                    </a:ext>
                  </a:extLst>
                </a:gridCol>
                <a:gridCol w="1596472">
                  <a:extLst>
                    <a:ext uri="{9D8B030D-6E8A-4147-A177-3AD203B41FA5}">
                      <a16:colId xmlns:a16="http://schemas.microsoft.com/office/drawing/2014/main" val="1315738151"/>
                    </a:ext>
                  </a:extLst>
                </a:gridCol>
                <a:gridCol w="1596472">
                  <a:extLst>
                    <a:ext uri="{9D8B030D-6E8A-4147-A177-3AD203B41FA5}">
                      <a16:colId xmlns:a16="http://schemas.microsoft.com/office/drawing/2014/main" val="2709165749"/>
                    </a:ext>
                  </a:extLst>
                </a:gridCol>
                <a:gridCol w="1596472">
                  <a:extLst>
                    <a:ext uri="{9D8B030D-6E8A-4147-A177-3AD203B41FA5}">
                      <a16:colId xmlns:a16="http://schemas.microsoft.com/office/drawing/2014/main" val="2335150482"/>
                    </a:ext>
                  </a:extLst>
                </a:gridCol>
                <a:gridCol w="1596472">
                  <a:extLst>
                    <a:ext uri="{9D8B030D-6E8A-4147-A177-3AD203B41FA5}">
                      <a16:colId xmlns:a16="http://schemas.microsoft.com/office/drawing/2014/main" val="4046203905"/>
                    </a:ext>
                  </a:extLst>
                </a:gridCol>
              </a:tblGrid>
              <a:tr h="303911">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Autumn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Autumn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Spring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Spring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Summer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Summer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913285939"/>
                  </a:ext>
                </a:extLst>
              </a:tr>
              <a:tr h="0">
                <a:tc>
                  <a:txBody>
                    <a:bodyPr/>
                    <a:lstStyle/>
                    <a:p>
                      <a:pPr algn="ctr"/>
                      <a:r>
                        <a:rPr lang="en-US" sz="1600" b="0" dirty="0">
                          <a:solidFill>
                            <a:srgbClr val="FFFF00"/>
                          </a:solidFill>
                          <a:latin typeface="Amatic SC" panose="00000500000000000000" pitchFamily="2" charset="-79"/>
                          <a:cs typeface="Amatic SC" panose="00000500000000000000" pitchFamily="2" charset="-79"/>
                        </a:rPr>
                        <a:t>General Themes </a:t>
                      </a:r>
                      <a:endParaRPr lang="en-GB" sz="16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Me and My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Starry night!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Dangerous dinosaurs!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Big wide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Sunshine and sunflowers!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564318">
                <a:tc rowSpan="3">
                  <a:txBody>
                    <a:bodyPr/>
                    <a:lstStyle/>
                    <a:p>
                      <a:pPr algn="ctr"/>
                      <a:r>
                        <a:rPr lang="en-US" sz="3600" b="0" dirty="0">
                          <a:solidFill>
                            <a:srgbClr val="FFFF00"/>
                          </a:solidFill>
                          <a:latin typeface="Amatic SC" panose="00000500000000000000" pitchFamily="2" charset="-79"/>
                          <a:cs typeface="Amatic SC" panose="00000500000000000000" pitchFamily="2" charset="-79"/>
                        </a:rPr>
                        <a:t>Literacy</a:t>
                      </a:r>
                    </a:p>
                    <a:p>
                      <a:pPr algn="ctr"/>
                      <a:endParaRPr lang="en-US" sz="2400" b="0" dirty="0">
                        <a:solidFill>
                          <a:srgbClr val="FFFF00"/>
                        </a:solidFill>
                        <a:latin typeface="Amatic SC" panose="00000500000000000000" pitchFamily="2" charset="-79"/>
                        <a:cs typeface="Amatic SC" panose="00000500000000000000" pitchFamily="2" charset="-79"/>
                      </a:endParaRPr>
                    </a:p>
                    <a:p>
                      <a:pPr algn="ctr"/>
                      <a:r>
                        <a:rPr lang="en-US" sz="2000" b="0" dirty="0">
                          <a:solidFill>
                            <a:srgbClr val="FFFF00"/>
                          </a:solidFill>
                          <a:latin typeface="Amatic SC" panose="00000500000000000000" pitchFamily="2" charset="-79"/>
                          <a:cs typeface="Amatic SC" panose="00000500000000000000" pitchFamily="2" charset="-79"/>
                        </a:rPr>
                        <a:t>Comprehension</a:t>
                      </a:r>
                    </a:p>
                    <a:p>
                      <a:pPr algn="ctr"/>
                      <a:r>
                        <a:rPr lang="en-US" sz="2000" b="0" dirty="0">
                          <a:solidFill>
                            <a:srgbClr val="FFFF00"/>
                          </a:solidFill>
                          <a:latin typeface="Amatic SC" panose="00000500000000000000" pitchFamily="2" charset="-79"/>
                          <a:cs typeface="Amatic SC" panose="00000500000000000000" pitchFamily="2" charset="-79"/>
                        </a:rPr>
                        <a:t>- Developing a passion for reading</a:t>
                      </a:r>
                    </a:p>
                    <a:p>
                      <a:pPr algn="ctr"/>
                      <a:r>
                        <a:rPr lang="en-US" sz="800" b="0" dirty="0">
                          <a:solidFill>
                            <a:srgbClr val="FFFF00"/>
                          </a:solidFill>
                          <a:latin typeface="+mn-lt"/>
                          <a:cs typeface="Amatic SC" panose="00000500000000000000" pitchFamily="2" charset="-79"/>
                        </a:rPr>
                        <a:t>Children will visit the library weekly </a:t>
                      </a:r>
                    </a:p>
                    <a:p>
                      <a:pPr algn="ctr"/>
                      <a:endParaRPr lang="en-US" sz="2800" b="0" dirty="0">
                        <a:solidFill>
                          <a:srgbClr val="FFFF00"/>
                        </a:solidFill>
                        <a:latin typeface="Amatic SC" panose="00000500000000000000" pitchFamily="2" charset="-79"/>
                        <a:cs typeface="Amatic SC" panose="00000500000000000000" pitchFamily="2" charset="-79"/>
                      </a:endParaRPr>
                    </a:p>
                    <a:p>
                      <a:pPr algn="ctr"/>
                      <a:r>
                        <a:rPr lang="en-US" sz="2800" b="0" dirty="0">
                          <a:solidFill>
                            <a:srgbClr val="FFFF00"/>
                          </a:solidFill>
                          <a:latin typeface="Amatic SC" panose="00000500000000000000" pitchFamily="2" charset="-79"/>
                          <a:cs typeface="Amatic SC" panose="00000500000000000000" pitchFamily="2" charset="-79"/>
                        </a:rPr>
                        <a:t>Word</a:t>
                      </a:r>
                    </a:p>
                    <a:p>
                      <a:pPr algn="ctr"/>
                      <a:r>
                        <a:rPr lang="en-US" sz="2800" b="0" dirty="0">
                          <a:solidFill>
                            <a:srgbClr val="FFFF00"/>
                          </a:solidFill>
                          <a:latin typeface="Amatic SC" panose="00000500000000000000" pitchFamily="2" charset="-79"/>
                          <a:cs typeface="Amatic SC" panose="00000500000000000000" pitchFamily="2" charset="-79"/>
                        </a:rPr>
                        <a:t> Reading </a:t>
                      </a:r>
                    </a:p>
                    <a:p>
                      <a:pPr algn="ctr"/>
                      <a:r>
                        <a:rPr lang="en-US" sz="800" b="0" i="0" kern="1200" dirty="0">
                          <a:solidFill>
                            <a:srgbClr val="FFFF00"/>
                          </a:solidFill>
                          <a:effectLst/>
                          <a:latin typeface="+mn-lt"/>
                          <a:ea typeface="+mn-ea"/>
                          <a:cs typeface="+mn-cs"/>
                        </a:rPr>
                        <a:t>Children will be working in different groups for Read Write Inc. SH – Focus on consolidation of set 1 sounds and Set 2 Sounds, Green words . Ditty sheets, introduction of Red Ditty Books and Purple books for more confident readers.</a:t>
                      </a:r>
                      <a:endParaRPr lang="en-GB" sz="8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6">
                  <a:txBody>
                    <a:bodyPr/>
                    <a:lstStyle/>
                    <a:p>
                      <a:pPr algn="ctr"/>
                      <a:r>
                        <a:rPr lang="en-US" sz="800" b="0" i="1" dirty="0"/>
                        <a:t>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endParaRPr lang="en-US"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255106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using pictures to tell the story. Recognising initial sounds. Name writing activities. </a:t>
                      </a:r>
                      <a:r>
                        <a:rPr lang="en-US" sz="800" dirty="0"/>
                        <a:t>Engage in extended conversations about stories, learning new vocabulary. Exploring poetry bucket.</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a:t>
                      </a:r>
                    </a:p>
                    <a:p>
                      <a:pPr algn="ctr">
                        <a:lnSpc>
                          <a:spcPct val="107000"/>
                        </a:lnSpc>
                        <a:spcAft>
                          <a:spcPts val="0"/>
                        </a:spcAft>
                      </a:pPr>
                      <a:r>
                        <a:rPr lang="en-US" sz="800" dirty="0">
                          <a:solidFill>
                            <a:schemeClr val="tx1"/>
                          </a:solidFill>
                        </a:rPr>
                        <a:t>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Exploring poetry bucket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solidFill>
                            <a:schemeClr val="tx1"/>
                          </a:solidFill>
                          <a:effectLst/>
                          <a:latin typeface="+mn-lt"/>
                          <a:ea typeface="Calibri" panose="020F0502020204030204" pitchFamily="34" charset="0"/>
                          <a:cs typeface="Amatic SC" panose="00000500000000000000" pitchFamily="2" charset="-79"/>
                        </a:rPr>
                        <a:t>To take part in World Nursery Rhyme week.</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solidFill>
                            <a:schemeClr val="tx1"/>
                          </a:solidFill>
                          <a:effectLst/>
                          <a:latin typeface="+mn-lt"/>
                          <a:ea typeface="Calibri" panose="020F0502020204030204" pitchFamily="34" charset="0"/>
                          <a:cs typeface="Amatic SC" panose="00000500000000000000" pitchFamily="2" charset="-79"/>
                        </a:rPr>
                        <a:t>Time to Talk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800" dirty="0">
                          <a:solidFill>
                            <a:schemeClr val="tx1"/>
                          </a:solidFill>
                        </a:rPr>
                        <a:t>Making up stories with themselves as the main character – Using Tales Toolkit strategy. Encourage 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 RWI. Make the books available for children to share at school and at home. Avoid asking children to read books at home they cannot yet read</a:t>
                      </a:r>
                    </a:p>
                    <a:p>
                      <a:pPr algn="ctr">
                        <a:lnSpc>
                          <a:spcPct val="107000"/>
                        </a:lnSpc>
                        <a:spcAft>
                          <a:spcPts val="800"/>
                        </a:spcAft>
                      </a:pPr>
                      <a:r>
                        <a:rPr lang="en-US" sz="800" dirty="0"/>
                        <a:t>Exploring poetry bucket</a:t>
                      </a:r>
                    </a:p>
                    <a:p>
                      <a:pPr algn="ctr">
                        <a:lnSpc>
                          <a:spcPct val="107000"/>
                        </a:lnSpc>
                        <a:spcAft>
                          <a:spcPts val="800"/>
                        </a:spcAft>
                      </a:pPr>
                      <a:r>
                        <a:rPr lang="en-US" sz="800" dirty="0"/>
                        <a:t>Time to Talk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They develop their own narratives and explanations by connecting ideas or events</a:t>
                      </a:r>
                    </a:p>
                    <a:p>
                      <a:pPr algn="ctr">
                        <a:lnSpc>
                          <a:spcPct val="107000"/>
                        </a:lnSpc>
                        <a:spcAft>
                          <a:spcPts val="800"/>
                        </a:spcAft>
                      </a:pPr>
                      <a:r>
                        <a:rPr lang="en-US" sz="800" dirty="0"/>
                        <a:t>Exploring poetry bucket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r>
                        <a:rPr lang="en-US" sz="800" dirty="0">
                          <a:solidFill>
                            <a:schemeClr val="tx1"/>
                          </a:solidFill>
                          <a:effectLst/>
                          <a:latin typeface="+mn-lt"/>
                          <a:cs typeface="Amatic SC" panose="00000500000000000000" pitchFamily="2" charset="-79"/>
                        </a:rPr>
                        <a:t> </a:t>
                      </a: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 </a:t>
                      </a:r>
                      <a:r>
                        <a:rPr lang="en-US" sz="800" dirty="0" err="1">
                          <a:solidFill>
                            <a:schemeClr val="tx1"/>
                          </a:solidFill>
                          <a:effectLst/>
                          <a:latin typeface="+mn-lt"/>
                          <a:ea typeface="Calibri" panose="020F0502020204030204" pitchFamily="34" charset="0"/>
                          <a:cs typeface="Amatic SC" panose="00000500000000000000" pitchFamily="2" charset="-79"/>
                        </a:rPr>
                        <a:t>Pajamarama</a:t>
                      </a:r>
                      <a:r>
                        <a:rPr lang="en-US" sz="800" dirty="0">
                          <a:solidFill>
                            <a:schemeClr val="tx1"/>
                          </a:solidFill>
                          <a:effectLst/>
                          <a:latin typeface="+mn-lt"/>
                          <a:ea typeface="Calibri" panose="020F0502020204030204" pitchFamily="34" charset="0"/>
                          <a:cs typeface="Amatic SC" panose="00000500000000000000" pitchFamily="2" charset="-79"/>
                        </a:rPr>
                        <a:t> Day</a:t>
                      </a:r>
                    </a:p>
                    <a:p>
                      <a:pPr algn="ctr">
                        <a:lnSpc>
                          <a:spcPct val="107000"/>
                        </a:lnSpc>
                        <a:spcAft>
                          <a:spcPts val="800"/>
                        </a:spcAft>
                      </a:pPr>
                      <a:r>
                        <a:rPr lang="en-US" sz="800" dirty="0"/>
                        <a:t>Exploring poetry bucket</a:t>
                      </a:r>
                      <a:r>
                        <a:rPr lang="en-US" sz="800" dirty="0">
                          <a:solidFill>
                            <a:schemeClr val="tx1"/>
                          </a:solidFill>
                          <a:effectLst/>
                          <a:latin typeface="+mn-lt"/>
                          <a:ea typeface="Calibri" panose="020F0502020204030204" pitchFamily="34" charset="0"/>
                          <a:cs typeface="Amatic SC" panose="00000500000000000000" pitchFamily="2" charset="-79"/>
                        </a:rPr>
                        <a: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 </a:t>
                      </a:r>
                      <a:r>
                        <a:rPr lang="en-US" sz="800" dirty="0">
                          <a:solidFill>
                            <a:schemeClr val="tx1"/>
                          </a:solidFill>
                          <a:effectLst/>
                          <a:latin typeface="+mn-lt"/>
                          <a:ea typeface="Calibri" panose="020F0502020204030204" pitchFamily="34" charset="0"/>
                          <a:cs typeface="Amatic SC" panose="00000500000000000000" pitchFamily="2" charset="-79"/>
                        </a:rPr>
                        <a:t>Sort books</a:t>
                      </a:r>
                    </a:p>
                    <a:p>
                      <a:pPr algn="ctr">
                        <a:lnSpc>
                          <a:spcPct val="107000"/>
                        </a:lnSpc>
                        <a:spcAft>
                          <a:spcPts val="800"/>
                        </a:spcAft>
                      </a:pPr>
                      <a:r>
                        <a:rPr lang="en-US" sz="800" dirty="0"/>
                        <a:t>Exploring poetry bucket</a:t>
                      </a:r>
                      <a:r>
                        <a:rPr lang="en-US" sz="800" dirty="0">
                          <a:solidFill>
                            <a:schemeClr val="tx1"/>
                          </a:solidFill>
                          <a:effectLst/>
                          <a:latin typeface="+mn-lt"/>
                          <a:ea typeface="Calibri" panose="020F0502020204030204" pitchFamily="34" charset="0"/>
                          <a:cs typeface="Amatic SC" panose="00000500000000000000" pitchFamily="2" charset="-79"/>
                        </a:rPr>
                        <a:t> into categories.</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r h="1844679">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RWI Set 1 whole class</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 Ditties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p>
                    <a:p>
                      <a:pPr algn="ctr">
                        <a:lnSpc>
                          <a:spcPct val="107000"/>
                        </a:lnSpc>
                        <a:spcAft>
                          <a:spcPts val="800"/>
                        </a:spcAft>
                      </a:pPr>
                      <a:r>
                        <a:rPr lang="en-US" sz="800" dirty="0"/>
                        <a:t>Help children to become familiar with letter groups, such as ‘</a:t>
                      </a:r>
                      <a:r>
                        <a:rPr lang="en-US" sz="800" dirty="0" err="1"/>
                        <a:t>th</a:t>
                      </a:r>
                      <a:r>
                        <a:rPr lang="en-US" sz="800" dirty="0"/>
                        <a:t>’, ‘</a:t>
                      </a:r>
                      <a:r>
                        <a:rPr lang="en-US" sz="800" dirty="0" err="1"/>
                        <a:t>sh</a:t>
                      </a:r>
                      <a:r>
                        <a:rPr lang="en-US" sz="800" dirty="0"/>
                        <a:t>’, ‘</a:t>
                      </a:r>
                      <a:r>
                        <a:rPr lang="en-US" sz="800" dirty="0" err="1"/>
                        <a:t>ch</a:t>
                      </a:r>
                      <a:r>
                        <a:rPr lang="en-US" sz="800" dirty="0"/>
                        <a:t>’, ‘</a:t>
                      </a:r>
                      <a:r>
                        <a:rPr lang="en-US" sz="800" dirty="0" err="1"/>
                        <a:t>ee</a:t>
                      </a:r>
                      <a:r>
                        <a:rPr lang="en-US" sz="800" dirty="0"/>
                        <a:t>’ ‘or’ ‘</a:t>
                      </a:r>
                      <a:r>
                        <a:rPr lang="en-US" sz="800" dirty="0" err="1"/>
                        <a:t>igh</a:t>
                      </a:r>
                      <a:r>
                        <a:rPr lang="en-US" sz="800" dirty="0"/>
                        <a:t>’. Provide opportunities for children to read words containing familiar letter groups: ‘that’, ‘shop’, ‘chin’, ‘feet’, ‘storm’, ‘night’.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‘rabbit’, ‘himself’, ‘jumping’. </a:t>
                      </a: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Children should not be required to use other strategies to work out words.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lower-case letters. </a:t>
                      </a:r>
                    </a:p>
                    <a:p>
                      <a:pPr algn="ctr">
                        <a:lnSpc>
                          <a:spcPct val="107000"/>
                        </a:lnSpc>
                        <a:spcAft>
                          <a:spcPts val="800"/>
                        </a:spcAft>
                      </a:pPr>
                      <a:r>
                        <a:rPr lang="en-US" sz="800" dirty="0"/>
                        <a:t>Note correspondences between letters and sounds that are unusual or that they have not yet been taught, such as ‘do’, ‘said’, ‘were’.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909330"/>
                  </a:ext>
                </a:extLst>
              </a:tr>
            </a:tbl>
          </a:graphicData>
        </a:graphic>
      </p:graphicFrame>
    </p:spTree>
    <p:extLst>
      <p:ext uri="{BB962C8B-B14F-4D97-AF65-F5344CB8AC3E}">
        <p14:creationId xmlns:p14="http://schemas.microsoft.com/office/powerpoint/2010/main" val="413768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76617567"/>
              </p:ext>
            </p:extLst>
          </p:nvPr>
        </p:nvGraphicFramePr>
        <p:xfrm>
          <a:off x="516048" y="738068"/>
          <a:ext cx="11309634" cy="5843542"/>
        </p:xfrm>
        <a:graphic>
          <a:graphicData uri="http://schemas.openxmlformats.org/drawingml/2006/table">
            <a:tbl>
              <a:tblPr firstRow="1" bandRow="1">
                <a:tableStyleId>{5C22544A-7EE6-4342-B048-85BDC9FD1C3A}</a:tableStyleId>
              </a:tblPr>
              <a:tblGrid>
                <a:gridCol w="1615662">
                  <a:extLst>
                    <a:ext uri="{9D8B030D-6E8A-4147-A177-3AD203B41FA5}">
                      <a16:colId xmlns:a16="http://schemas.microsoft.com/office/drawing/2014/main" val="385991600"/>
                    </a:ext>
                  </a:extLst>
                </a:gridCol>
                <a:gridCol w="1615662">
                  <a:extLst>
                    <a:ext uri="{9D8B030D-6E8A-4147-A177-3AD203B41FA5}">
                      <a16:colId xmlns:a16="http://schemas.microsoft.com/office/drawing/2014/main" val="2865123548"/>
                    </a:ext>
                  </a:extLst>
                </a:gridCol>
                <a:gridCol w="1648493">
                  <a:extLst>
                    <a:ext uri="{9D8B030D-6E8A-4147-A177-3AD203B41FA5}">
                      <a16:colId xmlns:a16="http://schemas.microsoft.com/office/drawing/2014/main" val="872926247"/>
                    </a:ext>
                  </a:extLst>
                </a:gridCol>
                <a:gridCol w="1582831">
                  <a:extLst>
                    <a:ext uri="{9D8B030D-6E8A-4147-A177-3AD203B41FA5}">
                      <a16:colId xmlns:a16="http://schemas.microsoft.com/office/drawing/2014/main" val="1315738151"/>
                    </a:ext>
                  </a:extLst>
                </a:gridCol>
                <a:gridCol w="1615662">
                  <a:extLst>
                    <a:ext uri="{9D8B030D-6E8A-4147-A177-3AD203B41FA5}">
                      <a16:colId xmlns:a16="http://schemas.microsoft.com/office/drawing/2014/main" val="2709165749"/>
                    </a:ext>
                  </a:extLst>
                </a:gridCol>
                <a:gridCol w="1615662">
                  <a:extLst>
                    <a:ext uri="{9D8B030D-6E8A-4147-A177-3AD203B41FA5}">
                      <a16:colId xmlns:a16="http://schemas.microsoft.com/office/drawing/2014/main" val="2335150482"/>
                    </a:ext>
                  </a:extLst>
                </a:gridCol>
                <a:gridCol w="1615662">
                  <a:extLst>
                    <a:ext uri="{9D8B030D-6E8A-4147-A177-3AD203B41FA5}">
                      <a16:colId xmlns:a16="http://schemas.microsoft.com/office/drawing/2014/main" val="4046203905"/>
                    </a:ext>
                  </a:extLst>
                </a:gridCol>
              </a:tblGrid>
              <a:tr h="52941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Autumn 1</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Amatic SC" panose="00000500000000000000" pitchFamily="2" charset="-79"/>
                          <a:cs typeface="Amatic SC" panose="00000500000000000000" pitchFamily="2" charset="-79"/>
                        </a:rPr>
                        <a:t>Autumn 2</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Spring 1</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Spring 2</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Summer 1</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Summer 2</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913285939"/>
                  </a:ext>
                </a:extLst>
              </a:tr>
              <a:tr h="561315">
                <a:tc>
                  <a:txBody>
                    <a:bodyPr/>
                    <a:lstStyle/>
                    <a:p>
                      <a:pPr algn="ctr"/>
                      <a:r>
                        <a:rPr lang="en-US" sz="1600" b="0" dirty="0">
                          <a:solidFill>
                            <a:srgbClr val="FFFF00"/>
                          </a:solidFill>
                          <a:latin typeface="Amatic SC" panose="00000500000000000000" pitchFamily="2" charset="-79"/>
                          <a:cs typeface="Amatic SC" panose="00000500000000000000" pitchFamily="2" charset="-79"/>
                        </a:rPr>
                        <a:t>General Themes </a:t>
                      </a:r>
                      <a:endParaRPr lang="en-GB" sz="16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Me and My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Starry Night!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Amatic SC" panose="00000500000000000000" pitchFamily="2" charset="-79"/>
                          <a:cs typeface="Amatic SC" panose="00000500000000000000" pitchFamily="2" charset="-79"/>
                        </a:rPr>
                        <a:t>Dangerous dinosaurs!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Bid wide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Amatic SC" panose="00000500000000000000" pitchFamily="2" charset="-79"/>
                          <a:cs typeface="Amatic SC" panose="00000500000000000000" pitchFamily="2" charset="-79"/>
                        </a:rPr>
                        <a:t>Sunshine and sunflowers!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4612310">
                <a:tc>
                  <a:txBody>
                    <a:bodyPr/>
                    <a:lstStyle/>
                    <a:p>
                      <a:pPr algn="ctr"/>
                      <a:r>
                        <a:rPr lang="en-US" sz="1600" b="0" dirty="0">
                          <a:solidFill>
                            <a:srgbClr val="FFFF00"/>
                          </a:solidFill>
                          <a:latin typeface="Amatic SC" panose="00000500000000000000" pitchFamily="2" charset="-79"/>
                          <a:cs typeface="Amatic SC" panose="00000500000000000000" pitchFamily="2" charset="-79"/>
                        </a:rPr>
                        <a:t>Writing </a:t>
                      </a:r>
                    </a:p>
                    <a:p>
                      <a:pPr algn="ctr"/>
                      <a:endParaRPr lang="en-US" sz="1600" b="0" dirty="0">
                        <a:solidFill>
                          <a:srgbClr val="FFFF00"/>
                        </a:solidFill>
                        <a:latin typeface="Amatic SC" panose="00000500000000000000" pitchFamily="2" charset="-79"/>
                        <a:cs typeface="Amatic SC" panose="00000500000000000000" pitchFamily="2" charset="-79"/>
                      </a:endParaRPr>
                    </a:p>
                    <a:p>
                      <a:pPr algn="ctr"/>
                      <a:r>
                        <a:rPr lang="en-US" sz="1600" b="0" dirty="0">
                          <a:solidFill>
                            <a:srgbClr val="FFFF00"/>
                          </a:solidFill>
                          <a:latin typeface="Amatic SC" panose="00000500000000000000" pitchFamily="2" charset="-79"/>
                          <a:cs typeface="Amatic SC" panose="00000500000000000000" pitchFamily="2" charset="-79"/>
                        </a:rPr>
                        <a:t>Time to talk  used as stimulus across the year</a:t>
                      </a:r>
                    </a:p>
                    <a:p>
                      <a:pPr algn="ctr"/>
                      <a:endParaRPr lang="en-US" sz="1600" b="0" dirty="0">
                        <a:solidFill>
                          <a:srgbClr val="FFFF00"/>
                        </a:solidFill>
                        <a:latin typeface="Amatic SC" panose="00000500000000000000" pitchFamily="2" charset="-79"/>
                        <a:cs typeface="Amatic SC" panose="00000500000000000000" pitchFamily="2" charset="-79"/>
                      </a:endParaRPr>
                    </a:p>
                    <a:p>
                      <a:pPr algn="ctr"/>
                      <a:r>
                        <a:rPr lang="en-US" sz="1600" b="0" dirty="0">
                          <a:solidFill>
                            <a:srgbClr val="FFFF00"/>
                          </a:solidFill>
                          <a:latin typeface="Amatic SC" panose="00000500000000000000" pitchFamily="2" charset="-79"/>
                          <a:cs typeface="Amatic SC" panose="00000500000000000000" pitchFamily="2" charset="-79"/>
                        </a:rPr>
                        <a:t>Texts may due change due to children’s interests </a:t>
                      </a:r>
                    </a:p>
                    <a:p>
                      <a:pPr algn="ctr"/>
                      <a:endParaRPr lang="en-US" sz="1600" b="0" dirty="0">
                        <a:solidFill>
                          <a:srgbClr val="FFFF00"/>
                        </a:solidFill>
                        <a:latin typeface="Amatic SC" panose="00000500000000000000" pitchFamily="2" charset="-79"/>
                        <a:cs typeface="Amatic SC" panose="00000500000000000000" pitchFamily="2" charset="-79"/>
                      </a:endParaRPr>
                    </a:p>
                    <a:p>
                      <a:pPr algn="ctr"/>
                      <a:r>
                        <a:rPr lang="en-US" sz="1600" dirty="0">
                          <a:solidFill>
                            <a:srgbClr val="FFFF00"/>
                          </a:solidFill>
                          <a:latin typeface="+mn-lt"/>
                        </a:rPr>
                        <a:t>Only ask children to write sentences when they have sufficient knowledge of letter-sound correspondences.</a:t>
                      </a:r>
                      <a:endParaRPr lang="en-GB" sz="1600" b="0" dirty="0">
                        <a:solidFill>
                          <a:srgbClr val="FFFF00"/>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Nursery Rhymes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Label characters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Lion and the Mouse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Once there were giants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Lost and Found</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My Mum</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Superhero dad</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dirty="0">
                          <a:solidFill>
                            <a:schemeClr val="tx1"/>
                          </a:solidFill>
                        </a:rPr>
                        <a:t>Names Labels. Captions Lists Diagrams Messages – Create a Message centre!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RWI</a:t>
                      </a:r>
                      <a:endParaRPr lang="en-US" sz="1100" dirty="0">
                        <a:solidFill>
                          <a:schemeClr val="tx1"/>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Goldilocks and the three bears</a:t>
                      </a:r>
                    </a:p>
                    <a:p>
                      <a:pPr algn="ctr">
                        <a:lnSpc>
                          <a:spcPct val="107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Little red riding hood</a:t>
                      </a:r>
                    </a:p>
                    <a:p>
                      <a:pPr algn="ctr">
                        <a:lnSpc>
                          <a:spcPct val="107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Three Billy Goats Gruff</a:t>
                      </a:r>
                    </a:p>
                    <a:p>
                      <a:pPr algn="ctr">
                        <a:lnSpc>
                          <a:spcPct val="107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The Three Little Pigs</a:t>
                      </a:r>
                    </a:p>
                    <a:p>
                      <a:pPr algn="ctr">
                        <a:lnSpc>
                          <a:spcPct val="107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Cinderella</a:t>
                      </a:r>
                    </a:p>
                    <a:p>
                      <a:pPr algn="ctr">
                        <a:lnSpc>
                          <a:spcPct val="107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instructions for porridge. </a:t>
                      </a:r>
                    </a:p>
                    <a:p>
                      <a:pPr algn="ctr">
                        <a:lnSpc>
                          <a:spcPct val="107000"/>
                        </a:lnSpc>
                        <a:spcAft>
                          <a:spcPts val="800"/>
                        </a:spcAft>
                      </a:pPr>
                      <a:r>
                        <a:rPr lang="en-US" sz="1100" dirty="0">
                          <a:solidFill>
                            <a:schemeClr val="tx1"/>
                          </a:solidFill>
                        </a:rPr>
                        <a:t>Help children identify the sound that is tricky to spell. </a:t>
                      </a:r>
                    </a:p>
                    <a:p>
                      <a:pPr algn="ctr">
                        <a:lnSpc>
                          <a:spcPct val="107000"/>
                        </a:lnSpc>
                        <a:spcAft>
                          <a:spcPts val="800"/>
                        </a:spcAft>
                      </a:pPr>
                      <a:r>
                        <a:rPr lang="en-US" sz="1100" dirty="0">
                          <a:solidFill>
                            <a:schemeClr val="tx1"/>
                          </a:solidFill>
                        </a:rPr>
                        <a:t>Sequence the story </a:t>
                      </a: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Write a sentence </a:t>
                      </a: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RWI</a:t>
                      </a:r>
                      <a:endParaRPr lang="en-GB" sz="11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Owl Babies (Tale of Fear)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CVC words / simple sentence writing using high frequency words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Peace at last(Cumulative) Labels and simple captions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Owl babies – Animal Fact File – Compare two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How to catch a star</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rPr>
                        <a:t>RWI</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Dear Dinosaur– retell parts of the story / repeated refrains / speech bubbles</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Hungry Caterpillar -  (Cumulative) Describe foods / adjectives </a:t>
                      </a: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Healthy Food – My Menu / Bean Diary </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tx1"/>
                          </a:solidFill>
                        </a:rPr>
                        <a:t>Writing short sentences to accompany story maps.  Order the Easter story. </a:t>
                      </a:r>
                    </a:p>
                    <a:p>
                      <a:pPr algn="ctr">
                        <a:lnSpc>
                          <a:spcPct val="107000"/>
                        </a:lnSpc>
                        <a:spcAft>
                          <a:spcPts val="0"/>
                        </a:spcAft>
                      </a:pPr>
                      <a:r>
                        <a:rPr lang="en-US" sz="1100" dirty="0">
                          <a:solidFill>
                            <a:schemeClr val="tx1"/>
                          </a:solidFill>
                        </a:rPr>
                        <a:t>Labels and captions – life cycles Recount – A trip to the park </a:t>
                      </a:r>
                    </a:p>
                    <a:p>
                      <a:pPr algn="ctr">
                        <a:lnSpc>
                          <a:spcPct val="107000"/>
                        </a:lnSpc>
                        <a:spcAft>
                          <a:spcPts val="0"/>
                        </a:spcAft>
                      </a:pPr>
                      <a:r>
                        <a:rPr lang="en-US" sz="1100" dirty="0">
                          <a:solidFill>
                            <a:schemeClr val="tx1"/>
                          </a:solidFill>
                        </a:rPr>
                        <a:t>Character descriptions. </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Write 2 sentences </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RWI</a:t>
                      </a:r>
                      <a:endParaRPr lang="en-GB" sz="11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Fatou, Fetch the water.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Report about what happened to  Fatou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All are welcome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tx1"/>
                          </a:solidFill>
                        </a:rPr>
                        <a:t>Form lower-case and capital letters correctly. Rhyming words. </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RWI</a:t>
                      </a:r>
                      <a:endParaRPr lang="en-GB" sz="11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My Butterfly Bouquet</a:t>
                      </a: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Write a sunflower fact sheet on how to grow a sunflower.</a:t>
                      </a:r>
                    </a:p>
                    <a:p>
                      <a:pPr algn="ctr">
                        <a:lnSpc>
                          <a:spcPct val="107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dirty="0">
                          <a:solidFill>
                            <a:schemeClr val="tx1"/>
                          </a:solidFill>
                        </a:rPr>
                        <a:t> Innovation of familiar texts Using familiar texts as a model for writing own stories</a:t>
                      </a: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Write three sentences  – B, M &amp; 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sp>
        <p:nvSpPr>
          <p:cNvPr id="8" name="TextBox 7">
            <a:extLst>
              <a:ext uri="{FF2B5EF4-FFF2-40B4-BE49-F238E27FC236}">
                <a16:creationId xmlns:a16="http://schemas.microsoft.com/office/drawing/2014/main" id="{04441243-C9C9-4601-B9D4-CBFBC8CC15B5}"/>
              </a:ext>
            </a:extLst>
          </p:cNvPr>
          <p:cNvSpPr txBox="1"/>
          <p:nvPr/>
        </p:nvSpPr>
        <p:spPr>
          <a:xfrm>
            <a:off x="1725062" y="6424058"/>
            <a:ext cx="12170944" cy="369332"/>
          </a:xfrm>
          <a:prstGeom prst="rect">
            <a:avLst/>
          </a:prstGeom>
          <a:noFill/>
        </p:spPr>
        <p:txBody>
          <a:bodyPr wrap="square">
            <a:spAutoFit/>
          </a:bodyPr>
          <a:lstStyle/>
          <a:p>
            <a:r>
              <a:rPr lang="en-US" b="0" i="1" dirty="0">
                <a:solidFill>
                  <a:srgbClr val="333333"/>
                </a:solidFill>
                <a:effectLst/>
              </a:rPr>
              <a:t>.</a:t>
            </a:r>
            <a:endParaRPr lang="en-GB" i="1" dirty="0"/>
          </a:p>
        </p:txBody>
      </p:sp>
    </p:spTree>
    <p:extLst>
      <p:ext uri="{BB962C8B-B14F-4D97-AF65-F5344CB8AC3E}">
        <p14:creationId xmlns:p14="http://schemas.microsoft.com/office/powerpoint/2010/main" val="426974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05891711"/>
              </p:ext>
            </p:extLst>
          </p:nvPr>
        </p:nvGraphicFramePr>
        <p:xfrm>
          <a:off x="231033" y="575513"/>
          <a:ext cx="11459364" cy="589867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Autumn 1</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Amatic SC" panose="00000500000000000000" pitchFamily="2" charset="-79"/>
                          <a:cs typeface="Amatic SC" panose="00000500000000000000" pitchFamily="2" charset="-79"/>
                        </a:rPr>
                        <a:t>Autumn 2</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Spring 1</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Spring 2</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Summer 1</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algn="ctr"/>
                      <a:r>
                        <a:rPr lang="en-US" sz="1800" dirty="0">
                          <a:solidFill>
                            <a:srgbClr val="FFFF00"/>
                          </a:solidFill>
                          <a:latin typeface="Amatic SC" panose="00000500000000000000" pitchFamily="2" charset="-79"/>
                          <a:cs typeface="Amatic SC" panose="00000500000000000000" pitchFamily="2" charset="-79"/>
                        </a:rPr>
                        <a:t>Summer 2</a:t>
                      </a:r>
                      <a:endParaRPr lang="en-GB" sz="1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solidFill>
                            <a:srgbClr val="FFFF00"/>
                          </a:solidFill>
                          <a:latin typeface="Amatic SC" panose="00000500000000000000" pitchFamily="2" charset="-79"/>
                          <a:cs typeface="Amatic SC" panose="00000500000000000000" pitchFamily="2" charset="-79"/>
                        </a:rPr>
                        <a:t>General Themes </a:t>
                      </a:r>
                      <a:endParaRPr lang="en-GB" sz="24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Me and My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Starry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Amatic SC" panose="00000500000000000000" pitchFamily="2" charset="-79"/>
                          <a:cs typeface="Amatic SC" panose="00000500000000000000" pitchFamily="2" charset="-79"/>
                        </a:rPr>
                        <a:t>Dangerous dinosaurs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800" dirty="0">
                          <a:solidFill>
                            <a:srgbClr val="FFFF00"/>
                          </a:solidFill>
                          <a:latin typeface="Amatic SC" panose="00000500000000000000" pitchFamily="2" charset="-79"/>
                          <a:cs typeface="Amatic SC" panose="00000500000000000000" pitchFamily="2" charset="-79"/>
                        </a:rPr>
                        <a:t>Big wide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Amatic SC" panose="00000500000000000000" pitchFamily="2" charset="-79"/>
                          <a:cs typeface="Amatic SC" panose="00000500000000000000" pitchFamily="2" charset="-79"/>
                        </a:rPr>
                        <a:t>Sunshine and showers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solidFill>
                            <a:srgbClr val="FFFF00"/>
                          </a:solidFill>
                          <a:latin typeface="Amatic SC" panose="00000500000000000000" pitchFamily="2" charset="-79"/>
                          <a:cs typeface="Amatic SC" panose="00000500000000000000" pitchFamily="2" charset="-79"/>
                        </a:rPr>
                        <a:t>Maths</a:t>
                      </a:r>
                      <a:endParaRPr lang="en-US" sz="3200" b="0" dirty="0">
                        <a:solidFill>
                          <a:srgbClr val="FFFF00"/>
                        </a:solidFill>
                        <a:latin typeface="Amatic SC" panose="00000500000000000000" pitchFamily="2" charset="-79"/>
                        <a:cs typeface="Amatic SC" panose="00000500000000000000" pitchFamily="2" charset="-79"/>
                      </a:endParaRPr>
                    </a:p>
                    <a:p>
                      <a:pPr algn="ctr"/>
                      <a:r>
                        <a:rPr lang="en-US" sz="1400" b="0" i="1" kern="1200" dirty="0">
                          <a:solidFill>
                            <a:srgbClr val="FFFF00"/>
                          </a:solidFill>
                          <a:effectLst/>
                          <a:latin typeface="+mn-lt"/>
                          <a:ea typeface="+mn-ea"/>
                          <a:cs typeface="+mn-cs"/>
                        </a:rPr>
                        <a:t>“Without mathematics, there’s nothing you can do. Everything around you is mathematics. Everything around you is numbers.” – </a:t>
                      </a:r>
                      <a:r>
                        <a:rPr lang="en-US" sz="1400" b="1" i="1" kern="1200" dirty="0">
                          <a:solidFill>
                            <a:srgbClr val="FFFF00"/>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p>
                    <a:p>
                      <a:pPr algn="ctr"/>
                      <a:r>
                        <a:rPr lang="en-US" sz="1000" b="1" i="1" kern="1200" dirty="0">
                          <a:solidFill>
                            <a:srgbClr val="CC66FF"/>
                          </a:solidFill>
                          <a:effectLst/>
                          <a:latin typeface="+mn-lt"/>
                          <a:ea typeface="+mn-ea"/>
                          <a:cs typeface="+mn-cs"/>
                        </a:rPr>
                        <a:t>White Rose Jigsaw trial</a:t>
                      </a:r>
                    </a:p>
                    <a:p>
                      <a:pPr algn="ctr"/>
                      <a:r>
                        <a:rPr lang="en-US" sz="1000" b="1" i="1" kern="1200" dirty="0">
                          <a:solidFill>
                            <a:srgbClr val="CC66FF"/>
                          </a:solidFill>
                          <a:effectLst/>
                          <a:latin typeface="+mn-lt"/>
                          <a:ea typeface="+mn-ea"/>
                          <a:cs typeface="+mn-cs"/>
                        </a:rPr>
                        <a:t>White Rose </a:t>
                      </a:r>
                      <a:r>
                        <a:rPr lang="en-US" sz="1000" b="1" i="1" kern="1200" dirty="0" err="1">
                          <a:solidFill>
                            <a:srgbClr val="CC66FF"/>
                          </a:solidFill>
                          <a:effectLst/>
                          <a:latin typeface="+mn-lt"/>
                          <a:ea typeface="+mn-ea"/>
                          <a:cs typeface="+mn-cs"/>
                        </a:rPr>
                        <a:t>maths</a:t>
                      </a:r>
                      <a:r>
                        <a:rPr lang="en-US" sz="1000" b="1" i="1" kern="1200" dirty="0">
                          <a:solidFill>
                            <a:srgbClr val="CC66FF"/>
                          </a:solidFill>
                          <a:effectLst/>
                          <a:latin typeface="+mn-lt"/>
                          <a:ea typeface="+mn-ea"/>
                          <a:cs typeface="+mn-cs"/>
                        </a:rPr>
                        <a:t> </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7">
                  <a:txBody>
                    <a:bodyPr/>
                    <a:lstStyle/>
                    <a:p>
                      <a:pPr algn="ctr"/>
                      <a:r>
                        <a:rPr lang="en-US" sz="900" b="0" dirty="0"/>
                        <a:t>Developing a strong grounding in number is essential so that all children develop the necessary building blocks to excel mathematically. Children should be able to count confidently, develop a deep understanding of the numbers to 10, the relationships between them and the patterns within those numbers. By providing frequent and varied opportunities to build and apply this understanding - such as using manipulatives, including small pebbles and tens frames for organising counting - children will develop a secure base of knowledge and vocabulary from which mastery of mathematics is built. In addition, it is important that the curriculum includes rich opportunities for children to develop their spatial reasoning skills across all areas of mathematics including shape, space and measures. It is important that children develop positive attitudes and interests in mathematics, look for patterns and relationships, spot connections, ‘have a go’, talk to adults and peers about what they notice and not be afraid to make mistakes.</a:t>
                      </a:r>
                      <a:endParaRPr lang="en-US" sz="9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rPr>
                        <a:t>Early Mathematical Experiences</a:t>
                      </a:r>
                      <a:r>
                        <a:rPr lang="en-GB" sz="1400" b="0" dirty="0">
                          <a:solidFill>
                            <a:schemeClr val="tx1"/>
                          </a:solidFill>
                          <a:latin typeface="+mn-lt"/>
                          <a:cs typeface="Amatic SC" panose="00000500000000000000" pitchFamily="2" charset="-79"/>
                        </a:rPr>
                        <a:t> </a:t>
                      </a:r>
                    </a:p>
                    <a:p>
                      <a:pPr algn="ctr"/>
                      <a:r>
                        <a:rPr lang="en-GB" sz="1400" b="1" dirty="0">
                          <a:solidFill>
                            <a:schemeClr val="tx1"/>
                          </a:solidFill>
                          <a:latin typeface="+mn-lt"/>
                          <a:cs typeface="Amatic SC" panose="00000500000000000000" pitchFamily="2" charset="-79"/>
                        </a:rPr>
                        <a:t>White Rose maths  </a:t>
                      </a:r>
                    </a:p>
                    <a:p>
                      <a:pPr marL="0" indent="0" algn="ctr">
                        <a:buFontTx/>
                        <a:buNone/>
                      </a:pPr>
                      <a:endParaRPr lang="en-GB" sz="1000" b="0" dirty="0">
                        <a:solidFill>
                          <a:schemeClr val="tx1"/>
                        </a:solidFill>
                        <a:latin typeface="+mn-lt"/>
                        <a:cs typeface="Amatic SC" panose="00000500000000000000" pitchFamily="2" charset="-79"/>
                      </a:endParaRPr>
                    </a:p>
                    <a:p>
                      <a:pPr marL="0" indent="0" algn="ctr">
                        <a:buFontTx/>
                        <a:buNone/>
                      </a:pPr>
                      <a:r>
                        <a:rPr lang="en-GB" sz="1400" b="0" dirty="0">
                          <a:solidFill>
                            <a:schemeClr val="tx1"/>
                          </a:solidFill>
                          <a:latin typeface="+mn-lt"/>
                          <a:cs typeface="Amatic SC" panose="00000500000000000000" pitchFamily="2" charset="-79"/>
                        </a:rPr>
                        <a:t>Getting to know you!</a:t>
                      </a:r>
                    </a:p>
                    <a:p>
                      <a:pPr marL="0" indent="0" algn="ctr">
                        <a:buFontTx/>
                        <a:buNone/>
                      </a:pPr>
                      <a:r>
                        <a:rPr lang="en-GB" sz="1400" b="0" dirty="0">
                          <a:solidFill>
                            <a:schemeClr val="tx1"/>
                          </a:solidFill>
                          <a:latin typeface="+mn-lt"/>
                          <a:cs typeface="Amatic SC" panose="00000500000000000000" pitchFamily="2" charset="-79"/>
                        </a:rPr>
                        <a:t>Just like Me!</a:t>
                      </a:r>
                    </a:p>
                    <a:p>
                      <a:pPr marL="0" indent="0" algn="ctr">
                        <a:buFontTx/>
                        <a:buNone/>
                      </a:pPr>
                      <a:r>
                        <a:rPr lang="en-GB" sz="1400" b="0" dirty="0">
                          <a:solidFill>
                            <a:schemeClr val="tx1"/>
                          </a:solidFill>
                          <a:latin typeface="+mn-lt"/>
                          <a:cs typeface="Amatic SC" panose="00000500000000000000" pitchFamily="2" charset="-79"/>
                        </a:rPr>
                        <a:t>It’s me 123!</a:t>
                      </a:r>
                    </a:p>
                    <a:p>
                      <a:pPr marL="0" indent="0" algn="ctr">
                        <a:buFontTx/>
                        <a:buNone/>
                      </a:pPr>
                      <a:r>
                        <a:rPr lang="en-GB" sz="1400" b="0" dirty="0">
                          <a:solidFill>
                            <a:schemeClr val="tx1"/>
                          </a:solidFill>
                          <a:latin typeface="+mn-lt"/>
                          <a:cs typeface="Amatic SC" panose="00000500000000000000" pitchFamily="2" charset="-79"/>
                        </a:rPr>
                        <a:t>Light and Dark</a:t>
                      </a:r>
                    </a:p>
                    <a:p>
                      <a:pPr marL="0" indent="0" algn="ctr">
                        <a:buFontTx/>
                        <a:buNone/>
                      </a:pPr>
                      <a:r>
                        <a:rPr lang="en-GB" sz="1400" b="0" dirty="0">
                          <a:solidFill>
                            <a:schemeClr val="tx1"/>
                          </a:solidFill>
                          <a:latin typeface="+mn-lt"/>
                          <a:cs typeface="Amatic SC" panose="00000500000000000000" pitchFamily="2" charset="-79"/>
                        </a:rPr>
                        <a:t>Consolidation</a:t>
                      </a:r>
                    </a:p>
                    <a:p>
                      <a:pPr marL="0" indent="0" algn="ctr">
                        <a:buFontTx/>
                        <a:buNone/>
                      </a:pPr>
                      <a:endParaRPr lang="en-GB" sz="1400" b="0" dirty="0">
                        <a:solidFill>
                          <a:schemeClr val="tx1"/>
                        </a:solidFill>
                        <a:latin typeface="+mn-lt"/>
                        <a:cs typeface="Amatic SC" panose="00000500000000000000" pitchFamily="2" charset="-79"/>
                      </a:endParaRPr>
                    </a:p>
                    <a:p>
                      <a:pPr marL="0" indent="0" algn="ctr">
                        <a:buFontTx/>
                        <a:buNone/>
                      </a:pPr>
                      <a:endParaRPr lang="en-GB" sz="1400" b="0" dirty="0">
                        <a:solidFill>
                          <a:schemeClr val="tx1"/>
                        </a:solidFill>
                        <a:latin typeface="+mn-lt"/>
                        <a:cs typeface="Amatic SC" panose="00000500000000000000" pitchFamily="2" charset="-79"/>
                      </a:endParaRPr>
                    </a:p>
                    <a:p>
                      <a:pPr marL="0" indent="0" algn="ctr">
                        <a:buFontTx/>
                        <a:buNone/>
                      </a:pPr>
                      <a:r>
                        <a:rPr lang="en-GB" sz="1400" b="0" dirty="0">
                          <a:solidFill>
                            <a:schemeClr val="tx1"/>
                          </a:solidFill>
                          <a:latin typeface="+mn-lt"/>
                          <a:cs typeface="Amatic SC" panose="00000500000000000000" pitchFamily="2" charset="-79"/>
                        </a:rPr>
                        <a:t>Continuous Provision</a:t>
                      </a:r>
                    </a:p>
                    <a:p>
                      <a:pPr marL="0" indent="0" algn="ctr">
                        <a:buFontTx/>
                        <a:buNone/>
                      </a:pPr>
                      <a:r>
                        <a:rPr lang="en-GB" sz="1400" b="0" dirty="0">
                          <a:solidFill>
                            <a:schemeClr val="tx1"/>
                          </a:solidFill>
                          <a:latin typeface="+mn-lt"/>
                          <a:cs typeface="Amatic SC" panose="00000500000000000000" pitchFamily="2" charset="-79"/>
                        </a:rPr>
                        <a:t>The counting principles</a:t>
                      </a:r>
                    </a:p>
                    <a:p>
                      <a:pPr marL="0" indent="0" algn="ctr">
                        <a:buFontTx/>
                        <a:buNone/>
                      </a:pPr>
                      <a:endParaRPr lang="en-GB" sz="1400" b="0" dirty="0">
                        <a:solidFill>
                          <a:schemeClr val="tx1"/>
                        </a:solidFill>
                        <a:latin typeface="+mn-lt"/>
                        <a:cs typeface="Amatic SC" panose="00000500000000000000" pitchFamily="2" charset="-79"/>
                      </a:endParaRPr>
                    </a:p>
                    <a:p>
                      <a:pPr marL="0" indent="0" algn="ctr">
                        <a:buFontTx/>
                        <a:buNone/>
                      </a:pP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a:solidFill>
                            <a:schemeClr val="tx1"/>
                          </a:solidFill>
                        </a:rPr>
                        <a:t>Numbers within 6</a:t>
                      </a:r>
                    </a:p>
                    <a:p>
                      <a:pPr algn="ctr"/>
                      <a:endParaRPr lang="en-GB" sz="1400" b="1" dirty="0">
                        <a:solidFill>
                          <a:schemeClr val="tx1"/>
                        </a:solidFill>
                      </a:endParaRPr>
                    </a:p>
                    <a:p>
                      <a:pPr algn="ctr"/>
                      <a:r>
                        <a:rPr lang="en-GB" sz="1400" b="1" dirty="0">
                          <a:solidFill>
                            <a:schemeClr val="tx1"/>
                          </a:solidFill>
                        </a:rPr>
                        <a:t>White Rose maths</a:t>
                      </a:r>
                    </a:p>
                    <a:p>
                      <a:pPr marL="0" indent="0" algn="ctr">
                        <a:buFontTx/>
                        <a:buNone/>
                      </a:pPr>
                      <a:endParaRPr lang="en-GB" sz="1400" b="0" dirty="0">
                        <a:solidFill>
                          <a:schemeClr val="tx1"/>
                        </a:solidFill>
                        <a:latin typeface="+mn-lt"/>
                        <a:cs typeface="Amatic SC" panose="00000500000000000000" pitchFamily="2" charset="-79"/>
                      </a:endParaRPr>
                    </a:p>
                    <a:p>
                      <a:pPr marL="0" indent="0" algn="ctr">
                        <a:buFontTx/>
                        <a:buNone/>
                      </a:pPr>
                      <a:r>
                        <a:rPr lang="en-GB" sz="1400" b="0" dirty="0">
                          <a:solidFill>
                            <a:schemeClr val="tx1"/>
                          </a:solidFill>
                          <a:latin typeface="+mn-lt"/>
                          <a:cs typeface="Amatic SC" panose="00000500000000000000" pitchFamily="2" charset="-79"/>
                        </a:rPr>
                        <a:t>Light and Dark</a:t>
                      </a:r>
                    </a:p>
                    <a:p>
                      <a:pPr marL="0" indent="0" algn="ctr">
                        <a:buFontTx/>
                        <a:buNone/>
                      </a:pPr>
                      <a:r>
                        <a:rPr lang="en-GB" sz="1400" b="0" dirty="0">
                          <a:solidFill>
                            <a:schemeClr val="tx1"/>
                          </a:solidFill>
                          <a:latin typeface="+mn-lt"/>
                          <a:cs typeface="Amatic SC" panose="00000500000000000000" pitchFamily="2" charset="-79"/>
                        </a:rPr>
                        <a:t>Consolidation</a:t>
                      </a:r>
                    </a:p>
                    <a:p>
                      <a:pPr marL="0" indent="0" algn="ctr">
                        <a:buFontTx/>
                        <a:buNone/>
                      </a:pPr>
                      <a:endParaRPr lang="en-GB" sz="1400" b="0" dirty="0">
                        <a:solidFill>
                          <a:schemeClr val="tx1"/>
                        </a:solidFill>
                        <a:latin typeface="+mn-lt"/>
                        <a:cs typeface="Amatic SC" panose="00000500000000000000" pitchFamily="2" charset="-79"/>
                      </a:endParaRPr>
                    </a:p>
                    <a:p>
                      <a:pPr marL="0" indent="0" algn="ctr">
                        <a:buFontTx/>
                        <a:buNone/>
                      </a:pPr>
                      <a:endParaRPr lang="en-GB" sz="1400" b="0" dirty="0">
                        <a:solidFill>
                          <a:schemeClr val="tx1"/>
                        </a:solidFill>
                        <a:latin typeface="+mn-lt"/>
                        <a:cs typeface="Amatic SC" panose="00000500000000000000" pitchFamily="2" charset="-79"/>
                      </a:endParaRPr>
                    </a:p>
                    <a:p>
                      <a:pPr marL="0" indent="0" algn="ctr">
                        <a:buFontTx/>
                        <a:buNone/>
                      </a:pPr>
                      <a:r>
                        <a:rPr lang="en-GB" sz="1400" b="0" dirty="0">
                          <a:solidFill>
                            <a:schemeClr val="tx1"/>
                          </a:solidFill>
                          <a:latin typeface="+mn-lt"/>
                          <a:cs typeface="Amatic SC" panose="00000500000000000000" pitchFamily="2" charset="-79"/>
                        </a:rPr>
                        <a:t>Continuous Provision</a:t>
                      </a:r>
                    </a:p>
                    <a:p>
                      <a:pPr marL="0" indent="0" algn="ctr">
                        <a:buFontTx/>
                        <a:buNone/>
                      </a:pPr>
                      <a:r>
                        <a:rPr lang="en-GB" sz="1400" b="0" dirty="0">
                          <a:solidFill>
                            <a:schemeClr val="tx1"/>
                          </a:solidFill>
                          <a:latin typeface="+mn-lt"/>
                          <a:cs typeface="Amatic SC" panose="00000500000000000000" pitchFamily="2" charset="-79"/>
                        </a:rPr>
                        <a:t>The counting principles</a:t>
                      </a:r>
                    </a:p>
                    <a:p>
                      <a:pPr algn="ctr"/>
                      <a:endParaRPr lang="en-GB" sz="14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White Rose maths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matic SC" panose="00000500000000000000" pitchFamily="2" charset="-79"/>
                        </a:rPr>
                        <a:t>Alive in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matic SC" panose="00000500000000000000" pitchFamily="2" charset="-79"/>
                        </a:rPr>
                        <a:t>Growing 6,7,8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matic SC" panose="00000500000000000000" pitchFamily="2" charset="-79"/>
                        </a:rPr>
                        <a:t>Building 9 and 10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White Rose maths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400" b="1" dirty="0">
                          <a:solidFill>
                            <a:schemeClr val="tx1"/>
                          </a:solidFill>
                        </a:rPr>
                        <a:t>To 20 and Beyond Shape and pattern</a:t>
                      </a:r>
                    </a:p>
                    <a:p>
                      <a:pPr algn="ctr"/>
                      <a:r>
                        <a:rPr lang="en-US" sz="1000" dirty="0"/>
                        <a:t>Describe and sort 2-D and 3-D shapes. </a:t>
                      </a:r>
                      <a:r>
                        <a:rPr lang="en-US" sz="1000" dirty="0" err="1"/>
                        <a:t>Recognise</a:t>
                      </a:r>
                      <a:r>
                        <a:rPr lang="en-US" sz="1000" dirty="0"/>
                        <a:t>, complete and create patterns</a:t>
                      </a:r>
                      <a:endParaRPr lang="en-GB" sz="1000" b="1" dirty="0">
                        <a:solidFill>
                          <a:schemeClr val="bg1">
                            <a:lumMod val="50000"/>
                          </a:schemeClr>
                        </a:solidFill>
                      </a:endParaRPr>
                    </a:p>
                    <a:p>
                      <a:pPr algn="ctr"/>
                      <a:r>
                        <a:rPr lang="en-US" sz="1400" b="1" dirty="0">
                          <a:solidFill>
                            <a:schemeClr val="tx1"/>
                          </a:solidFill>
                        </a:rPr>
                        <a:t>Addition and subtraction within 20</a:t>
                      </a:r>
                    </a:p>
                    <a:p>
                      <a:pPr algn="ctr"/>
                      <a:r>
                        <a:rPr lang="en-US" sz="1000" dirty="0"/>
                        <a:t>Commutativity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tx1"/>
                          </a:solidFill>
                        </a:rPr>
                        <a:t>Money </a:t>
                      </a:r>
                    </a:p>
                    <a:p>
                      <a:pPr algn="ctr"/>
                      <a:r>
                        <a:rPr lang="en-US" sz="1000" dirty="0"/>
                        <a:t>Coin recognition and values Combinations to total 20p Change from 10p </a:t>
                      </a:r>
                      <a:endParaRPr lang="en-GB" sz="1000" b="1" dirty="0">
                        <a:solidFill>
                          <a:schemeClr val="bg1">
                            <a:lumMod val="50000"/>
                          </a:schemeClr>
                        </a:solidFill>
                      </a:endParaRPr>
                    </a:p>
                    <a:p>
                      <a:pPr algn="ctr"/>
                      <a:r>
                        <a:rPr lang="en-GB" sz="1400" b="1" dirty="0">
                          <a:solidFill>
                            <a:schemeClr val="tx1"/>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tx1"/>
                          </a:solidFill>
                        </a:rPr>
                        <a:t>Depth of numbers within 20. Find my pattern </a:t>
                      </a:r>
                    </a:p>
                    <a:p>
                      <a:pPr algn="ctr"/>
                      <a:r>
                        <a:rPr lang="en-US" sz="1000" dirty="0"/>
                        <a:t>Explore numbers and strategies •Recognise and extend patterns •Apply number, shape and measures knowledge •Count forwards and backwards</a:t>
                      </a:r>
                    </a:p>
                    <a:p>
                      <a:pPr algn="ctr"/>
                      <a:endParaRPr lang="en-US" sz="1000" b="1" dirty="0">
                        <a:solidFill>
                          <a:schemeClr val="bg1">
                            <a:lumMod val="50000"/>
                          </a:schemeClr>
                        </a:solidFill>
                      </a:endParaRPr>
                    </a:p>
                    <a:p>
                      <a:pPr algn="ctr"/>
                      <a:r>
                        <a:rPr lang="en-GB" sz="1400" b="1" dirty="0">
                          <a:solidFill>
                            <a:schemeClr val="tx1"/>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350021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4625605"/>
              </p:ext>
            </p:extLst>
          </p:nvPr>
        </p:nvGraphicFramePr>
        <p:xfrm>
          <a:off x="262488" y="492233"/>
          <a:ext cx="11459364" cy="591987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74041">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Autumn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Autumn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Spring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algn="ctr"/>
                      <a:r>
                        <a:rPr lang="en-US" sz="1400" dirty="0">
                          <a:solidFill>
                            <a:srgbClr val="FFFF00"/>
                          </a:solidFill>
                          <a:latin typeface="Amatic SC" panose="00000500000000000000" pitchFamily="2" charset="-79"/>
                          <a:cs typeface="Amatic SC" panose="00000500000000000000" pitchFamily="2" charset="-79"/>
                        </a:rPr>
                        <a:t>Spring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Summer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algn="ctr"/>
                      <a:r>
                        <a:rPr lang="en-US" sz="1400" dirty="0">
                          <a:solidFill>
                            <a:srgbClr val="FFFF00"/>
                          </a:solidFill>
                          <a:latin typeface="Amatic SC" panose="00000500000000000000" pitchFamily="2" charset="-79"/>
                          <a:cs typeface="Amatic SC" panose="00000500000000000000" pitchFamily="2" charset="-79"/>
                        </a:rPr>
                        <a:t>Summer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solidFill>
                            <a:srgbClr val="FFFF00"/>
                          </a:solidFill>
                          <a:latin typeface="Amatic SC" panose="00000500000000000000" pitchFamily="2" charset="-79"/>
                          <a:cs typeface="Amatic SC" panose="00000500000000000000" pitchFamily="2" charset="-79"/>
                        </a:rPr>
                        <a:t>General Themes </a:t>
                      </a:r>
                      <a:endParaRPr lang="en-GB" sz="20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Me and my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Starry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algn="ctr"/>
                      <a:r>
                        <a:rPr lang="en-US" sz="1400" dirty="0">
                          <a:solidFill>
                            <a:srgbClr val="FFFF00"/>
                          </a:solidFill>
                          <a:latin typeface="Amatic SC" panose="00000500000000000000" pitchFamily="2" charset="-79"/>
                          <a:cs typeface="Amatic SC" panose="00000500000000000000" pitchFamily="2" charset="-79"/>
                        </a:rPr>
                        <a:t>Dangerous dinosaurs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Big Wide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Sunshine and Sunflowers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a:solidFill>
                            <a:srgbClr val="FFFF00"/>
                          </a:solidFill>
                          <a:latin typeface="Amatic SC" panose="00000500000000000000" pitchFamily="2" charset="-79"/>
                          <a:cs typeface="Amatic SC" panose="00000500000000000000" pitchFamily="2" charset="-79"/>
                        </a:rPr>
                        <a:t>Understanding the world</a:t>
                      </a:r>
                    </a:p>
                    <a:p>
                      <a:pPr algn="ctr"/>
                      <a:r>
                        <a:rPr lang="en-US" sz="2400" b="1" dirty="0">
                          <a:solidFill>
                            <a:srgbClr val="FFFF00"/>
                          </a:solidFill>
                          <a:latin typeface="Amatic SC" panose="00000500000000000000" pitchFamily="2" charset="-79"/>
                          <a:cs typeface="Amatic SC" panose="00000500000000000000" pitchFamily="2" charset="-79"/>
                        </a:rPr>
                        <a:t>Festivals and celebrations</a:t>
                      </a:r>
                    </a:p>
                    <a:p>
                      <a:pPr algn="ctr"/>
                      <a:endParaRPr lang="en-US" sz="2400" b="1" dirty="0">
                        <a:solidFill>
                          <a:srgbClr val="FFFF00"/>
                        </a:solidFill>
                        <a:latin typeface="Amatic SC" panose="00000500000000000000" pitchFamily="2" charset="-79"/>
                        <a:cs typeface="Amatic SC" panose="00000500000000000000" pitchFamily="2" charset="-79"/>
                      </a:endParaRPr>
                    </a:p>
                    <a:p>
                      <a:pPr algn="ctr"/>
                      <a:r>
                        <a:rPr lang="en-US" sz="800" dirty="0">
                          <a:solidFill>
                            <a:srgbClr val="FFFF00"/>
                          </a:solidFill>
                        </a:rPr>
                        <a:t>Our  curriculum enables children to develop a positive sense of themselves and others and learn how to form positive and respectful relationships. </a:t>
                      </a:r>
                    </a:p>
                    <a:p>
                      <a:pPr algn="ctr"/>
                      <a:endParaRPr lang="en-US" sz="800" dirty="0">
                        <a:solidFill>
                          <a:srgbClr val="FFFF00"/>
                        </a:solidFill>
                      </a:endParaRPr>
                    </a:p>
                    <a:p>
                      <a:pPr algn="ctr"/>
                      <a:r>
                        <a:rPr lang="en-US" sz="800" dirty="0">
                          <a:solidFill>
                            <a:srgbClr val="FFFF00"/>
                          </a:solidFill>
                        </a:rPr>
                        <a:t> They will begin to understand and value the differences of individuals and groups within their own community. </a:t>
                      </a:r>
                    </a:p>
                    <a:p>
                      <a:pPr algn="ctr"/>
                      <a:endParaRPr lang="en-US" sz="800" dirty="0">
                        <a:solidFill>
                          <a:srgbClr val="FFFF00"/>
                        </a:solidFill>
                      </a:endParaRPr>
                    </a:p>
                    <a:p>
                      <a:pPr algn="ctr"/>
                      <a:r>
                        <a:rPr lang="en-US" sz="800" dirty="0">
                          <a:solidFill>
                            <a:srgbClr val="FFFF00"/>
                          </a:solidFill>
                        </a:rPr>
                        <a:t>Children will have opportunity to develop their emerging moral and cultural awareness.</a:t>
                      </a:r>
                    </a:p>
                    <a:p>
                      <a:pPr algn="ctr"/>
                      <a:endParaRPr lang="en-US" sz="800" b="1" dirty="0">
                        <a:solidFill>
                          <a:srgbClr val="FFFF00"/>
                        </a:solidFill>
                        <a:latin typeface="Amatic SC" panose="00000500000000000000" pitchFamily="2" charset="-79"/>
                        <a:cs typeface="Amatic SC" panose="00000500000000000000" pitchFamily="2" charset="-79"/>
                      </a:endParaRPr>
                    </a:p>
                    <a:p>
                      <a:pPr algn="ctr"/>
                      <a:r>
                        <a:rPr lang="en-US" sz="1800" b="1" dirty="0">
                          <a:solidFill>
                            <a:srgbClr val="FFFF00"/>
                          </a:solidFill>
                          <a:latin typeface="Amatic SC" panose="00000500000000000000" pitchFamily="2" charset="-79"/>
                          <a:cs typeface="Amatic SC" panose="00000500000000000000" pitchFamily="2" charset="-79"/>
                        </a:rPr>
                        <a:t>Curiosity 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9">
                  <a:txBody>
                    <a:bodyPr/>
                    <a:lstStyle/>
                    <a:p>
                      <a:pPr algn="ctr"/>
                      <a:r>
                        <a:rPr lang="en-US" sz="800" dirty="0"/>
                        <a:t>Understanding the world involves guiding children to </a:t>
                      </a:r>
                      <a:r>
                        <a:rPr lang="en-US" sz="800" b="0"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What can we do here to take care of our wildlife animals?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nocturnal and diurnal animals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Trip to our local park (to link with seasons); discuss what we will see on our journey to the park and how we will get there.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Dinosaur maps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How long ago did dinosaurs live? </a:t>
                      </a: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old artefacts. Introduce Mary Anning as the first female to find a fossil.</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chemeClr val="tx1"/>
                          </a:solidFill>
                          <a:effectLst/>
                          <a:latin typeface="+mn-lt"/>
                          <a:ea typeface="Calibri" panose="020F0502020204030204" pitchFamily="34" charset="0"/>
                          <a:cs typeface="Amatic SC" panose="00000500000000000000" pitchFamily="2" charset="-79"/>
                        </a:rPr>
                        <a:t>Use the </a:t>
                      </a:r>
                      <a:r>
                        <a:rPr lang="en-US" sz="700" b="0" dirty="0" err="1">
                          <a:solidFill>
                            <a:schemeClr val="tx1"/>
                          </a:solidFill>
                          <a:effectLst/>
                          <a:latin typeface="+mn-lt"/>
                          <a:ea typeface="Calibri" panose="020F0502020204030204" pitchFamily="34" charset="0"/>
                          <a:cs typeface="Amatic SC" panose="00000500000000000000" pitchFamily="2" charset="-79"/>
                        </a:rPr>
                        <a:t>BeeBots</a:t>
                      </a: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Our World: A first book of Geography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Making Maps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Show an awareness of different communities and groups in the UK</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Look at how the sun makes shadows</a:t>
                      </a: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Explore different flowers using magnifying glasses</a:t>
                      </a: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Growing sunflowers</a:t>
                      </a: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Grow a butterfly garden.</a:t>
                      </a:r>
                    </a:p>
                    <a:p>
                      <a:pPr marL="171450" indent="-171450">
                        <a:lnSpc>
                          <a:spcPct val="100000"/>
                        </a:lnSpc>
                        <a:spcBef>
                          <a:spcPts val="100"/>
                        </a:spcBef>
                        <a:spcAft>
                          <a:spcPts val="800"/>
                        </a:spcAft>
                        <a:buFont typeface="Courier New" panose="02070309020205020404" pitchFamily="49" charset="0"/>
                        <a:buChar char="o"/>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marR="0" lvl="0" indent="-1714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b="1" dirty="0">
                          <a:solidFill>
                            <a:schemeClr val="bg1">
                              <a:lumMod val="50000"/>
                            </a:schemeClr>
                          </a:solidFill>
                          <a:latin typeface="+mn-lt"/>
                        </a:rPr>
                        <a:t>Which stories are special and why?</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Rosh Hashanah </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Yom Kippur </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Sukkot </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All Saints Day </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Ash Wednesday / Shrove 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Shivaratri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Holi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0415482"/>
                  </a:ext>
                </a:extLst>
              </a:tr>
            </a:tbl>
          </a:graphicData>
        </a:graphic>
      </p:graphicFrame>
    </p:spTree>
    <p:extLst>
      <p:ext uri="{BB962C8B-B14F-4D97-AF65-F5344CB8AC3E}">
        <p14:creationId xmlns:p14="http://schemas.microsoft.com/office/powerpoint/2010/main" val="231599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0214613"/>
              </p:ext>
            </p:extLst>
          </p:nvPr>
        </p:nvGraphicFramePr>
        <p:xfrm>
          <a:off x="366318" y="524472"/>
          <a:ext cx="11459364" cy="630008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2316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Autumn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Autumn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Spring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Spring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Summer 1</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Summer 2</a:t>
                      </a:r>
                      <a:endParaRPr lang="en-GB" sz="14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913285939"/>
                  </a:ext>
                </a:extLst>
              </a:tr>
              <a:tr h="408318">
                <a:tc>
                  <a:txBody>
                    <a:bodyPr/>
                    <a:lstStyle/>
                    <a:p>
                      <a:pPr algn="ctr"/>
                      <a:r>
                        <a:rPr lang="en-US" sz="2000" b="0" dirty="0">
                          <a:solidFill>
                            <a:srgbClr val="FFFF00"/>
                          </a:solidFill>
                          <a:latin typeface="Amatic SC" panose="00000500000000000000" pitchFamily="2" charset="-79"/>
                          <a:cs typeface="Amatic SC" panose="00000500000000000000" pitchFamily="2" charset="-79"/>
                        </a:rPr>
                        <a:t>General Themes </a:t>
                      </a:r>
                      <a:endParaRPr lang="en-GB" sz="20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Me and My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Starry night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Dangerous Dinosaurs!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dirty="0">
                          <a:solidFill>
                            <a:srgbClr val="FFFF00"/>
                          </a:solidFill>
                          <a:latin typeface="Amatic SC" panose="00000500000000000000" pitchFamily="2" charset="-79"/>
                          <a:cs typeface="Amatic SC" panose="00000500000000000000" pitchFamily="2" charset="-79"/>
                        </a:rPr>
                        <a:t>Big Wide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00"/>
                          </a:solidFill>
                          <a:latin typeface="Amatic SC" panose="00000500000000000000" pitchFamily="2" charset="-79"/>
                          <a:cs typeface="Amatic SC" panose="00000500000000000000" pitchFamily="2" charset="-79"/>
                        </a:rPr>
                        <a:t>Sunshine and sunflowers!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560180">
                <a:tc rowSpan="2">
                  <a:txBody>
                    <a:bodyPr/>
                    <a:lstStyle/>
                    <a:p>
                      <a:pPr algn="ctr"/>
                      <a:r>
                        <a:rPr lang="en-US" sz="2400" b="0" dirty="0">
                          <a:solidFill>
                            <a:srgbClr val="FFFF00"/>
                          </a:solidFill>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rgbClr val="FFFF00"/>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FFFF00"/>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i="1" dirty="0">
                        <a:solidFill>
                          <a:srgbClr val="FFFF00"/>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1" dirty="0">
                          <a:solidFill>
                            <a:srgbClr val="FFFF00"/>
                          </a:solidFill>
                        </a:rPr>
                        <a:t>Children to produce a piece of artwork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1" dirty="0">
                        <a:solidFill>
                          <a:srgbClr val="FFFF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1" dirty="0">
                          <a:solidFill>
                            <a:srgbClr val="FFFF00"/>
                          </a:solidFill>
                        </a:rPr>
                        <a:t>This year the children will beginning their journey by joining Gregg </a:t>
                      </a:r>
                      <a:r>
                        <a:rPr lang="en-US" sz="800" b="0" i="1" dirty="0" err="1">
                          <a:solidFill>
                            <a:srgbClr val="FFFF00"/>
                          </a:solidFill>
                        </a:rPr>
                        <a:t>Botrill’s</a:t>
                      </a:r>
                      <a:r>
                        <a:rPr lang="en-US" sz="800" b="0" i="1" dirty="0">
                          <a:solidFill>
                            <a:srgbClr val="FFFF00"/>
                          </a:solidFill>
                        </a:rPr>
                        <a:t> drawing Club.</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1"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6">
                  <a:txBody>
                    <a:bodyPr/>
                    <a:lstStyle/>
                    <a:p>
                      <a:pPr algn="ctr"/>
                      <a:r>
                        <a:rPr lang="en-US" sz="800" b="0" i="1" dirty="0"/>
                        <a:t>The development of children’s artistic and cultural awareness supports their imagination and creativity. It is important that children have regular opportunities to engage with the arts, enabling them to explore and play with a wide range of media and materials. The quality and variety of what children see, hear and participate in is crucial for developing their understanding, self-expression, vocabulary and ability to communicate through the arts. The frequency, repetition and depth of their experiences are fundamental to their progress in interpreting and appreciating what they hear, respond to and observe.</a:t>
                      </a:r>
                    </a:p>
                    <a:p>
                      <a:pPr algn="ctr"/>
                      <a:r>
                        <a:rPr lang="en-US" sz="800" b="0" i="1" dirty="0"/>
                        <a:t>Give children an insight into new musical worlds. Invite musicians in to play music to children and talk about it. Encourage children to listen attentively to music. Discuss changes and patterns as a piece of music develops</a:t>
                      </a:r>
                      <a:r>
                        <a:rPr lang="en-US" sz="800" b="0" dirty="0"/>
                        <a:t>. </a:t>
                      </a:r>
                      <a:endParaRPr lang="en-US"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4625174">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and our Harvest Festival assembly.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a:t>Julia Donaldson songs Exploring sounds and how they can be changed, tapping out of simple rhythms. </a:t>
                      </a:r>
                    </a:p>
                    <a:p>
                      <a:pPr algn="ctr"/>
                      <a:r>
                        <a:rPr lang="en-US" sz="1100" dirty="0"/>
                        <a:t>Provide opportunities to work together to develop and realise creative ideas. </a:t>
                      </a:r>
                    </a:p>
                    <a:p>
                      <a:pPr algn="ctr"/>
                      <a:r>
                        <a:rPr lang="en-US" sz="1100" dirty="0"/>
                        <a:t>Family portraits.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Use different textures and materials to make houses for the three little pigs and bridges for the Three Billy Goats</a:t>
                      </a:r>
                    </a:p>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GB" sz="1100" dirty="0">
                          <a:solidFill>
                            <a:schemeClr val="tx1"/>
                          </a:solidFill>
                        </a:rPr>
                        <a:t>Castle models </a:t>
                      </a:r>
                    </a:p>
                    <a:p>
                      <a:pPr algn="ctr">
                        <a:lnSpc>
                          <a:spcPct val="107000"/>
                        </a:lnSpc>
                        <a:spcAft>
                          <a:spcPts val="800"/>
                        </a:spcAft>
                      </a:pPr>
                      <a:r>
                        <a:rPr lang="en-US" sz="1100" dirty="0"/>
                        <a:t>Firework pictures, Christmas decorations, Christmas cards, Divas, Rangoli patterns,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100" dirty="0">
                          <a:solidFill>
                            <a:schemeClr val="tx1"/>
                          </a:solidFill>
                        </a:rPr>
                        <a:t>Designing homes for hibernating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rPr>
                        <a:t>Collage owls / symmetrical butterflies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e.g.,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Design and make rockets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100" dirty="0">
                          <a:solidFill>
                            <a:schemeClr val="tx1"/>
                          </a:solidFill>
                        </a:rPr>
                        <a:t>Make different textures; make  patterns using different colours, exploring shading using water colours.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 dinosaurs, build a dinosaur den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Pastel drawings – cave drawings,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Salt dough fossils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rPr>
                        <a:t>Learn a traditional African song and dance and perform it.</a:t>
                      </a:r>
                    </a:p>
                    <a:p>
                      <a:pPr algn="ctr"/>
                      <a:endParaRPr lang="en-GB" sz="1100" dirty="0">
                        <a:solidFill>
                          <a:schemeClr val="tx1"/>
                        </a:solidFill>
                      </a:endParaRPr>
                    </a:p>
                    <a:p>
                      <a:pPr algn="ct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Creating outer of space pictures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rPr>
                        <a:t>Children will explore ways to protect the growing of plants by designing scarecrows</a:t>
                      </a:r>
                      <a:endParaRPr lang="en-US" sz="1100" dirty="0">
                        <a:solidFill>
                          <a:schemeClr val="tx1"/>
                        </a:solidFill>
                      </a:endParaRPr>
                    </a:p>
                    <a:p>
                      <a:pPr algn="ctr"/>
                      <a:endParaRPr lang="en-US" sz="1100" dirty="0">
                        <a:solidFill>
                          <a:schemeClr val="tx1"/>
                        </a:solidFill>
                      </a:endParaRPr>
                    </a:p>
                    <a:p>
                      <a:pPr algn="ctr"/>
                      <a:r>
                        <a:rPr lang="en-US" sz="1100" dirty="0">
                          <a:solidFill>
                            <a:schemeClr val="tx1"/>
                          </a:solidFill>
                        </a:rPr>
                        <a:t>Explore Van Gough – Sunflowers</a:t>
                      </a:r>
                    </a:p>
                    <a:p>
                      <a:pPr algn="ctr"/>
                      <a:endParaRPr lang="en-US" sz="1100" dirty="0">
                        <a:solidFill>
                          <a:schemeClr val="tx1"/>
                        </a:solidFill>
                      </a:endParaRPr>
                    </a:p>
                    <a:p>
                      <a:pPr algn="ctr"/>
                      <a:r>
                        <a:rPr lang="en-US" sz="1100" dirty="0"/>
                        <a:t>Water pictures, collage, shading by adding black or white, colour mixing for flowers.</a:t>
                      </a:r>
                    </a:p>
                    <a:p>
                      <a:pPr algn="ctr"/>
                      <a:endParaRPr lang="en-US" sz="1100" dirty="0">
                        <a:solidFill>
                          <a:schemeClr val="tx1"/>
                        </a:solidFill>
                      </a:endParaRPr>
                    </a:p>
                    <a:p>
                      <a:pPr algn="ctr"/>
                      <a:r>
                        <a:rPr lang="en-US" sz="1100" dirty="0"/>
                        <a:t>Colour mixing – rainbow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EE985009-E7D1-49E8-893A-056B0FA61C76}"/>
              </a:ext>
            </a:extLst>
          </p:cNvPr>
          <p:cNvSpPr txBox="1"/>
          <p:nvPr/>
        </p:nvSpPr>
        <p:spPr>
          <a:xfrm>
            <a:off x="0" y="6333528"/>
            <a:ext cx="12297564" cy="307777"/>
          </a:xfrm>
          <a:prstGeom prst="rect">
            <a:avLst/>
          </a:prstGeom>
          <a:noFill/>
        </p:spPr>
        <p:txBody>
          <a:bodyPr wrap="square">
            <a:spAutoFit/>
          </a:bodyPr>
          <a:lstStyle/>
          <a:p>
            <a:pPr algn="ctr"/>
            <a:r>
              <a:rPr lang="en-US" sz="1400" i="1">
                <a:solidFill>
                  <a:schemeClr val="bg1">
                    <a:lumMod val="50000"/>
                  </a:schemeClr>
                </a:solidFill>
              </a:rPr>
              <a:t>. </a:t>
            </a:r>
            <a:endParaRPr lang="en-GB" sz="1400" i="1" dirty="0">
              <a:solidFill>
                <a:schemeClr val="bg1">
                  <a:lumMod val="50000"/>
                </a:schemeClr>
              </a:solidFill>
            </a:endParaRPr>
          </a:p>
        </p:txBody>
      </p:sp>
    </p:spTree>
    <p:extLst>
      <p:ext uri="{BB962C8B-B14F-4D97-AF65-F5344CB8AC3E}">
        <p14:creationId xmlns:p14="http://schemas.microsoft.com/office/powerpoint/2010/main" val="158306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20471650"/>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solidFill>
                            <a:srgbClr val="FFFF00"/>
                          </a:solidFill>
                          <a:latin typeface="Amatic SC" panose="00000500000000000000" pitchFamily="2" charset="-79"/>
                          <a:cs typeface="Amatic SC" panose="00000500000000000000" pitchFamily="2" charset="-79"/>
                        </a:rPr>
                        <a:t>Communication and Language </a:t>
                      </a:r>
                      <a:endParaRPr lang="en-GB" sz="1400" b="1"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r"/>
                      <a:r>
                        <a:rPr lang="en-US" sz="1400" b="1" dirty="0">
                          <a:solidFill>
                            <a:srgbClr val="FFFF00"/>
                          </a:solidFill>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b="1" dirty="0">
                          <a:solidFill>
                            <a:srgbClr val="FFFF00"/>
                          </a:solidFill>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rgbClr val="FFFF00"/>
                          </a:solidFill>
                          <a:latin typeface="Amatic SC" panose="00000500000000000000" pitchFamily="2" charset="-79"/>
                          <a:cs typeface="Amatic SC" panose="00000500000000000000" pitchFamily="2" charset="-79"/>
                        </a:rPr>
                        <a:t>Maths</a:t>
                      </a:r>
                      <a:r>
                        <a:rPr lang="en-US" sz="1400" b="1"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400" b="1" dirty="0">
                          <a:solidFill>
                            <a:srgbClr val="FFFF00"/>
                          </a:solidFill>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a:t>
                      </a:r>
                      <a:r>
                        <a:rPr lang="en-US" sz="700">
                          <a:latin typeface="+mn-lt"/>
                        </a:rPr>
                        <a:t>of others and </a:t>
                      </a:r>
                      <a:r>
                        <a:rPr lang="en-US" sz="700" dirty="0">
                          <a:latin typeface="+mn-lt"/>
                        </a:rPr>
                        <a:t>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sp>
        <p:nvSpPr>
          <p:cNvPr id="16" name="TextBox 15">
            <a:extLst>
              <a:ext uri="{FF2B5EF4-FFF2-40B4-BE49-F238E27FC236}">
                <a16:creationId xmlns:a16="http://schemas.microsoft.com/office/drawing/2014/main" id="{A2B6D5F2-6D0A-41F9-A819-D98F029320E9}"/>
              </a:ext>
            </a:extLst>
          </p:cNvPr>
          <p:cNvSpPr txBox="1"/>
          <p:nvPr/>
        </p:nvSpPr>
        <p:spPr>
          <a:xfrm>
            <a:off x="707230" y="6362850"/>
            <a:ext cx="11196084" cy="307777"/>
          </a:xfrm>
          <a:prstGeom prst="rect">
            <a:avLst/>
          </a:prstGeom>
          <a:noFill/>
        </p:spPr>
        <p:txBody>
          <a:bodyPr wrap="square">
            <a:spAutoFit/>
          </a:bodyPr>
          <a:lstStyle/>
          <a:p>
            <a:r>
              <a:rPr lang="en-US" sz="1400" i="1" dirty="0">
                <a:solidFill>
                  <a:schemeClr val="bg1">
                    <a:lumMod val="50000"/>
                  </a:schemeClr>
                </a:solidFill>
              </a:rPr>
              <a:t>It is important for parents and early years settings to have a strong and respectful partnership. This sets the scene for children to thrive in the early years.</a:t>
            </a:r>
            <a:endParaRPr lang="en-GB" sz="1400" i="1" dirty="0">
              <a:solidFill>
                <a:schemeClr val="bg1">
                  <a:lumMod val="50000"/>
                </a:schemeClr>
              </a:solidFill>
            </a:endParaRPr>
          </a:p>
        </p:txBody>
      </p:sp>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75907" y="1016381"/>
          <a:ext cx="10465243" cy="5429422"/>
        </p:xfrm>
        <a:graphic>
          <a:graphicData uri="http://schemas.openxmlformats.org/drawingml/2006/table">
            <a:tbl>
              <a:tblPr/>
              <a:tblGrid>
                <a:gridCol w="1499191">
                  <a:extLst>
                    <a:ext uri="{9D8B030D-6E8A-4147-A177-3AD203B41FA5}">
                      <a16:colId xmlns:a16="http://schemas.microsoft.com/office/drawing/2014/main" val="20000"/>
                    </a:ext>
                  </a:extLst>
                </a:gridCol>
                <a:gridCol w="1525233">
                  <a:extLst>
                    <a:ext uri="{9D8B030D-6E8A-4147-A177-3AD203B41FA5}">
                      <a16:colId xmlns:a16="http://schemas.microsoft.com/office/drawing/2014/main" val="20001"/>
                    </a:ext>
                  </a:extLst>
                </a:gridCol>
                <a:gridCol w="1016791">
                  <a:extLst>
                    <a:ext uri="{9D8B030D-6E8A-4147-A177-3AD203B41FA5}">
                      <a16:colId xmlns:a16="http://schemas.microsoft.com/office/drawing/2014/main" val="20002"/>
                    </a:ext>
                  </a:extLst>
                </a:gridCol>
                <a:gridCol w="1016289">
                  <a:extLst>
                    <a:ext uri="{9D8B030D-6E8A-4147-A177-3AD203B41FA5}">
                      <a16:colId xmlns:a16="http://schemas.microsoft.com/office/drawing/2014/main" val="20003"/>
                    </a:ext>
                  </a:extLst>
                </a:gridCol>
                <a:gridCol w="1400889">
                  <a:extLst>
                    <a:ext uri="{9D8B030D-6E8A-4147-A177-3AD203B41FA5}">
                      <a16:colId xmlns:a16="http://schemas.microsoft.com/office/drawing/2014/main" val="20004"/>
                    </a:ext>
                  </a:extLst>
                </a:gridCol>
                <a:gridCol w="1289050">
                  <a:extLst>
                    <a:ext uri="{9D8B030D-6E8A-4147-A177-3AD203B41FA5}">
                      <a16:colId xmlns:a16="http://schemas.microsoft.com/office/drawing/2014/main" val="20005"/>
                    </a:ext>
                  </a:extLst>
                </a:gridCol>
                <a:gridCol w="1225550">
                  <a:extLst>
                    <a:ext uri="{9D8B030D-6E8A-4147-A177-3AD203B41FA5}">
                      <a16:colId xmlns:a16="http://schemas.microsoft.com/office/drawing/2014/main" val="20006"/>
                    </a:ext>
                  </a:extLst>
                </a:gridCol>
                <a:gridCol w="1492250">
                  <a:extLst>
                    <a:ext uri="{9D8B030D-6E8A-4147-A177-3AD203B41FA5}">
                      <a16:colId xmlns:a16="http://schemas.microsoft.com/office/drawing/2014/main" val="20007"/>
                    </a:ext>
                  </a:extLst>
                </a:gridCol>
              </a:tblGrid>
              <a:tr h="277170">
                <a:tc>
                  <a:txBody>
                    <a:bodyPr/>
                    <a:lstStyle/>
                    <a:p>
                      <a:pPr>
                        <a:lnSpc>
                          <a:spcPct val="115000"/>
                        </a:lnSpc>
                        <a:spcAft>
                          <a:spcPts val="0"/>
                        </a:spcAft>
                      </a:pPr>
                      <a:endParaRPr lang="en-GB" sz="900" dirty="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800" b="1">
                          <a:latin typeface="NTFPreCursive"/>
                          <a:ea typeface="Calibri"/>
                          <a:cs typeface="Times New Roman"/>
                        </a:rPr>
                        <a:t>Autumn 1</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800" b="1">
                          <a:latin typeface="NTFPreCursive"/>
                          <a:ea typeface="Calibri"/>
                          <a:cs typeface="Times New Roman"/>
                        </a:rPr>
                        <a:t>Autumn 2</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800" b="1">
                          <a:latin typeface="NTFPreCursive"/>
                          <a:ea typeface="Calibri"/>
                          <a:cs typeface="Times New Roman"/>
                        </a:rPr>
                        <a:t>Spring 1</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800" b="1">
                          <a:latin typeface="NTFPreCursive"/>
                          <a:ea typeface="Calibri"/>
                          <a:cs typeface="Times New Roman"/>
                        </a:rPr>
                        <a:t>Spring 2</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800" b="1">
                          <a:latin typeface="NTFPreCursive"/>
                          <a:ea typeface="Calibri"/>
                          <a:cs typeface="Times New Roman"/>
                        </a:rPr>
                        <a:t>Summer 1</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800" b="1">
                          <a:latin typeface="NTFPreCursive"/>
                          <a:ea typeface="Calibri"/>
                          <a:cs typeface="Times New Roman"/>
                        </a:rPr>
                        <a:t>Summer 2</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en-GB" sz="800" b="1">
                          <a:latin typeface="NTFPreCursive"/>
                          <a:ea typeface="Calibri"/>
                          <a:cs typeface="Times New Roman"/>
                        </a:rPr>
                        <a:t>Mini Project at the end</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0"/>
                  </a:ext>
                </a:extLst>
              </a:tr>
              <a:tr h="429613">
                <a:tc>
                  <a:txBody>
                    <a:bodyPr/>
                    <a:lstStyle/>
                    <a:p>
                      <a:pPr>
                        <a:lnSpc>
                          <a:spcPct val="115000"/>
                        </a:lnSpc>
                        <a:spcAft>
                          <a:spcPts val="0"/>
                        </a:spcAft>
                      </a:pPr>
                      <a:endParaRPr lang="en-GB" sz="8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900">
                        <a:latin typeface="NTFPreCursive"/>
                        <a:ea typeface="Calibri"/>
                        <a:cs typeface="Times New Roman"/>
                      </a:endParaRPr>
                    </a:p>
                    <a:p>
                      <a:pPr algn="ctr">
                        <a:lnSpc>
                          <a:spcPct val="115000"/>
                        </a:lnSpc>
                        <a:spcAft>
                          <a:spcPts val="0"/>
                        </a:spcAft>
                      </a:pPr>
                      <a:r>
                        <a:rPr lang="en-GB" sz="800" b="1">
                          <a:latin typeface="NTFPreCursive"/>
                          <a:ea typeface="Calibri"/>
                          <a:cs typeface="Times New Roman"/>
                        </a:rPr>
                        <a:t>Me and My Community</a:t>
                      </a: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Driver area PSED </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243"/>
                    </a:solidFill>
                  </a:tcPr>
                </a:tc>
                <a:tc>
                  <a:txBody>
                    <a:bodyPr/>
                    <a:lstStyle/>
                    <a:p>
                      <a:pPr algn="ctr">
                        <a:lnSpc>
                          <a:spcPct val="115000"/>
                        </a:lnSpc>
                        <a:spcAft>
                          <a:spcPts val="0"/>
                        </a:spcAft>
                      </a:pP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Once Upon a Time</a:t>
                      </a: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Driver area Literacy</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243"/>
                    </a:solidFill>
                  </a:tcPr>
                </a:tc>
                <a:tc>
                  <a:txBody>
                    <a:bodyPr/>
                    <a:lstStyle/>
                    <a:p>
                      <a:pPr algn="ctr">
                        <a:lnSpc>
                          <a:spcPct val="115000"/>
                        </a:lnSpc>
                        <a:spcAft>
                          <a:spcPts val="0"/>
                        </a:spcAft>
                      </a:pP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Starry Night</a:t>
                      </a: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Driver area UW</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243"/>
                    </a:solidFill>
                  </a:tcPr>
                </a:tc>
                <a:tc>
                  <a:txBody>
                    <a:bodyPr/>
                    <a:lstStyle/>
                    <a:p>
                      <a:pPr algn="ctr">
                        <a:lnSpc>
                          <a:spcPct val="115000"/>
                        </a:lnSpc>
                        <a:spcAft>
                          <a:spcPts val="0"/>
                        </a:spcAft>
                      </a:pPr>
                      <a:endParaRPr lang="en-GB" sz="900">
                        <a:latin typeface="NTFPreCursive"/>
                        <a:ea typeface="Calibri"/>
                        <a:cs typeface="Times New Roman"/>
                      </a:endParaRPr>
                    </a:p>
                    <a:p>
                      <a:pPr algn="ctr">
                        <a:lnSpc>
                          <a:spcPct val="115000"/>
                        </a:lnSpc>
                        <a:spcAft>
                          <a:spcPts val="0"/>
                        </a:spcAft>
                      </a:pPr>
                      <a:r>
                        <a:rPr lang="en-GB" sz="800" b="1">
                          <a:latin typeface="NTFPreCursive"/>
                          <a:ea typeface="Calibri"/>
                          <a:cs typeface="Times New Roman"/>
                        </a:rPr>
                        <a:t>Dangerous Dinosaurs</a:t>
                      </a: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Driver area UW</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243"/>
                    </a:solidFill>
                  </a:tcPr>
                </a:tc>
                <a:tc>
                  <a:txBody>
                    <a:bodyPr/>
                    <a:lstStyle/>
                    <a:p>
                      <a:pPr algn="ctr">
                        <a:lnSpc>
                          <a:spcPct val="115000"/>
                        </a:lnSpc>
                        <a:spcAft>
                          <a:spcPts val="0"/>
                        </a:spcAft>
                      </a:pP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Big Wide World</a:t>
                      </a: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Driver area UW</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243"/>
                    </a:solidFill>
                  </a:tcPr>
                </a:tc>
                <a:tc>
                  <a:txBody>
                    <a:bodyPr/>
                    <a:lstStyle/>
                    <a:p>
                      <a:pPr algn="ctr">
                        <a:lnSpc>
                          <a:spcPct val="115000"/>
                        </a:lnSpc>
                        <a:spcAft>
                          <a:spcPts val="0"/>
                        </a:spcAft>
                      </a:pP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Sunshine and Sunflowers</a:t>
                      </a: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Driver area UW</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243"/>
                    </a:solidFill>
                  </a:tcPr>
                </a:tc>
                <a:tc>
                  <a:txBody>
                    <a:bodyPr/>
                    <a:lstStyle/>
                    <a:p>
                      <a:pPr algn="ctr">
                        <a:lnSpc>
                          <a:spcPct val="115000"/>
                        </a:lnSpc>
                        <a:spcAft>
                          <a:spcPts val="0"/>
                        </a:spcAft>
                      </a:pP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Moving On</a:t>
                      </a:r>
                      <a:endParaRPr lang="en-GB" sz="900">
                        <a:latin typeface="Calibri"/>
                        <a:ea typeface="Calibri"/>
                        <a:cs typeface="Times New Roman"/>
                      </a:endParaRPr>
                    </a:p>
                    <a:p>
                      <a:pPr algn="ctr">
                        <a:lnSpc>
                          <a:spcPct val="115000"/>
                        </a:lnSpc>
                        <a:spcAft>
                          <a:spcPts val="0"/>
                        </a:spcAft>
                      </a:pPr>
                      <a:r>
                        <a:rPr lang="en-GB" sz="800" b="1">
                          <a:latin typeface="NTFPreCursive"/>
                          <a:ea typeface="Calibri"/>
                          <a:cs typeface="Times New Roman"/>
                        </a:rPr>
                        <a:t>Driver area PSED</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243"/>
                    </a:solidFill>
                  </a:tcPr>
                </a:tc>
                <a:extLst>
                  <a:ext uri="{0D108BD9-81ED-4DB2-BD59-A6C34878D82A}">
                    <a16:rowId xmlns:a16="http://schemas.microsoft.com/office/drawing/2014/main" val="10001"/>
                  </a:ext>
                </a:extLst>
              </a:tr>
              <a:tr h="415754">
                <a:tc>
                  <a:txBody>
                    <a:bodyPr/>
                    <a:lstStyle/>
                    <a:p>
                      <a:pPr>
                        <a:lnSpc>
                          <a:spcPct val="115000"/>
                        </a:lnSpc>
                        <a:spcAft>
                          <a:spcPts val="0"/>
                        </a:spcAft>
                      </a:pPr>
                      <a:r>
                        <a:rPr lang="en-GB" sz="800" b="1">
                          <a:latin typeface="NTFPreCursive"/>
                          <a:ea typeface="Calibri"/>
                          <a:cs typeface="Times New Roman"/>
                        </a:rPr>
                        <a:t>Hook/Trip</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Walk around the school meeting people who work there</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Watch a pantomime</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Day and night walk</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Looking at fossils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Transport/train journey</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Visit to the local park</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Visit to Year 1 classes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7170">
                <a:tc>
                  <a:txBody>
                    <a:bodyPr/>
                    <a:lstStyle/>
                    <a:p>
                      <a:pPr>
                        <a:lnSpc>
                          <a:spcPct val="115000"/>
                        </a:lnSpc>
                        <a:spcAft>
                          <a:spcPts val="0"/>
                        </a:spcAft>
                      </a:pPr>
                      <a:r>
                        <a:rPr lang="en-GB" sz="800" b="1" dirty="0">
                          <a:latin typeface="NTFPreCursive"/>
                          <a:ea typeface="Calibri"/>
                          <a:cs typeface="Times New Roman"/>
                        </a:rPr>
                        <a:t>Innovate</a:t>
                      </a:r>
                      <a:endParaRPr lang="en-GB" sz="900" dirty="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Helping Bear to be a good friend</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Making puppets to tell a story</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Helping teddy get ready for bed</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Design a new dinosaur</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Plan a trip </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Plan a picnic</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My Year book for new teacher</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70094">
                <a:tc>
                  <a:txBody>
                    <a:bodyPr/>
                    <a:lstStyle/>
                    <a:p>
                      <a:pPr>
                        <a:lnSpc>
                          <a:spcPct val="115000"/>
                        </a:lnSpc>
                        <a:spcAft>
                          <a:spcPts val="0"/>
                        </a:spcAft>
                      </a:pPr>
                      <a:r>
                        <a:rPr lang="en-GB" sz="800" b="1" dirty="0">
                          <a:latin typeface="NTFPreCursive"/>
                          <a:ea typeface="Calibri"/>
                          <a:cs typeface="Times New Roman"/>
                        </a:rPr>
                        <a:t>Texts</a:t>
                      </a:r>
                      <a:endParaRPr lang="en-GB" sz="900" dirty="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latin typeface="NTFPreCursive"/>
                          <a:ea typeface="Calibri"/>
                          <a:cs typeface="Arial"/>
                        </a:rPr>
                        <a:t>The Lion and the Mouse</a:t>
                      </a:r>
                      <a:endParaRPr lang="en-GB" sz="900" dirty="0">
                        <a:latin typeface="Calibri"/>
                        <a:ea typeface="Calibri"/>
                        <a:cs typeface="Times New Roman"/>
                      </a:endParaRPr>
                    </a:p>
                    <a:p>
                      <a:pPr>
                        <a:lnSpc>
                          <a:spcPct val="115000"/>
                        </a:lnSpc>
                        <a:spcAft>
                          <a:spcPts val="0"/>
                        </a:spcAft>
                      </a:pPr>
                      <a:r>
                        <a:rPr lang="en-GB" sz="800" dirty="0">
                          <a:latin typeface="NTFPreCursive"/>
                          <a:ea typeface="Calibri"/>
                          <a:cs typeface="Arial"/>
                        </a:rPr>
                        <a:t>Once there were giants</a:t>
                      </a:r>
                      <a:endParaRPr lang="en-GB" sz="900" dirty="0">
                        <a:latin typeface="Calibri"/>
                        <a:ea typeface="Calibri"/>
                        <a:cs typeface="Times New Roman"/>
                      </a:endParaRPr>
                    </a:p>
                    <a:p>
                      <a:pPr>
                        <a:lnSpc>
                          <a:spcPct val="115000"/>
                        </a:lnSpc>
                        <a:spcAft>
                          <a:spcPts val="0"/>
                        </a:spcAft>
                      </a:pPr>
                      <a:r>
                        <a:rPr lang="en-GB" sz="800" dirty="0">
                          <a:latin typeface="NTFPreCursive"/>
                          <a:ea typeface="Calibri"/>
                          <a:cs typeface="Arial"/>
                        </a:rPr>
                        <a:t>Lost and Found</a:t>
                      </a:r>
                      <a:endParaRPr lang="en-GB" sz="900" dirty="0">
                        <a:latin typeface="Calibri"/>
                        <a:ea typeface="Calibri"/>
                        <a:cs typeface="Times New Roman"/>
                      </a:endParaRPr>
                    </a:p>
                    <a:p>
                      <a:pPr>
                        <a:lnSpc>
                          <a:spcPct val="115000"/>
                        </a:lnSpc>
                        <a:spcAft>
                          <a:spcPts val="0"/>
                        </a:spcAft>
                      </a:pPr>
                      <a:r>
                        <a:rPr lang="en-GB" sz="800" dirty="0">
                          <a:latin typeface="NTFPreCursive"/>
                          <a:ea typeface="Calibri"/>
                          <a:cs typeface="Arial"/>
                        </a:rPr>
                        <a:t>My Mum</a:t>
                      </a:r>
                      <a:endParaRPr lang="en-GB" sz="900" dirty="0">
                        <a:latin typeface="Calibri"/>
                        <a:ea typeface="Calibri"/>
                        <a:cs typeface="Times New Roman"/>
                      </a:endParaRPr>
                    </a:p>
                    <a:p>
                      <a:pPr>
                        <a:lnSpc>
                          <a:spcPct val="115000"/>
                        </a:lnSpc>
                        <a:spcAft>
                          <a:spcPts val="0"/>
                        </a:spcAft>
                      </a:pPr>
                      <a:r>
                        <a:rPr lang="en-GB" sz="800" dirty="0">
                          <a:latin typeface="NTFPreCursive"/>
                          <a:ea typeface="Calibri"/>
                          <a:cs typeface="Arial"/>
                        </a:rPr>
                        <a:t>Superhero Dad</a:t>
                      </a:r>
                      <a:endParaRPr lang="en-GB" sz="900" dirty="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Goldilocks and the Three Bears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Little Red Riding Hood </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The Three Billy Goats Gruff</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The Three Little Pigs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Cinderella</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Peace at last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Owl Babies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How to Catch a Star</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Dear Dinosaur</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Tyrannosaurus Drip</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Little Kids First Book of Dinosaurs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Cave Baby</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Our World: A First Book of Geography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All Are Welcome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Fatou, Fetch the Water</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Under the Same Sky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Clean Up!</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Shark in the Park!</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Errol’s Garden</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My Butterfly Bouquet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Jump and Shout!</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latin typeface="NTFPreCursive"/>
                          <a:ea typeface="Calibri"/>
                          <a:cs typeface="Arial"/>
                        </a:rPr>
                        <a:t>A Story About </a:t>
                      </a:r>
                      <a:r>
                        <a:rPr lang="en-GB" sz="800" dirty="0" err="1">
                          <a:latin typeface="NTFPreCursive"/>
                          <a:ea typeface="Calibri"/>
                          <a:cs typeface="Arial"/>
                        </a:rPr>
                        <a:t>Afiya</a:t>
                      </a:r>
                      <a:endParaRPr lang="en-GB" sz="900" dirty="0">
                        <a:latin typeface="Calibri"/>
                        <a:ea typeface="Calibri"/>
                        <a:cs typeface="Times New Roman"/>
                      </a:endParaRPr>
                    </a:p>
                    <a:p>
                      <a:pPr>
                        <a:lnSpc>
                          <a:spcPct val="115000"/>
                        </a:lnSpc>
                        <a:spcAft>
                          <a:spcPts val="0"/>
                        </a:spcAft>
                      </a:pPr>
                      <a:r>
                        <a:rPr lang="en-GB" sz="800" dirty="0">
                          <a:latin typeface="NTFPreCursive"/>
                          <a:ea typeface="Calibri"/>
                          <a:cs typeface="Arial"/>
                        </a:rPr>
                        <a:t>One Year with Kipper</a:t>
                      </a:r>
                      <a:endParaRPr lang="en-GB" sz="900" dirty="0">
                        <a:latin typeface="Calibri"/>
                        <a:ea typeface="Calibri"/>
                        <a:cs typeface="Times New Roman"/>
                      </a:endParaRPr>
                    </a:p>
                    <a:p>
                      <a:pPr>
                        <a:lnSpc>
                          <a:spcPct val="115000"/>
                        </a:lnSpc>
                        <a:spcAft>
                          <a:spcPts val="0"/>
                        </a:spcAft>
                      </a:pPr>
                      <a:r>
                        <a:rPr lang="en-GB" sz="800" dirty="0">
                          <a:latin typeface="NTFPreCursive"/>
                          <a:ea typeface="Calibri"/>
                          <a:cs typeface="Arial"/>
                        </a:rPr>
                        <a:t>Say Goodbye….Say Hello</a:t>
                      </a:r>
                      <a:endParaRPr lang="en-GB" sz="900" dirty="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63018">
                <a:tc>
                  <a:txBody>
                    <a:bodyPr/>
                    <a:lstStyle/>
                    <a:p>
                      <a:pPr>
                        <a:lnSpc>
                          <a:spcPct val="115000"/>
                        </a:lnSpc>
                        <a:spcAft>
                          <a:spcPts val="0"/>
                        </a:spcAft>
                      </a:pPr>
                      <a:r>
                        <a:rPr lang="en-GB" sz="800" b="1">
                          <a:latin typeface="NTFPreCursive"/>
                          <a:ea typeface="Calibri"/>
                          <a:cs typeface="Times New Roman"/>
                        </a:rPr>
                        <a:t>Personal, Social and Emotional Development</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Confidence to try new activities, developing independence, resilience and perseverance.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Working and playing collaboratively.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friends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Rules, right from wrong.</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How are we the same/different?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Learning to put coat on and fasten it.</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Companion project – Sparkle and Shine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celebrations that take place in the autumn and winter seasons and looking at the significance of light at this time of year.</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good and bad characters in stories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Bedtime routines – why do we brush our teeth?</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Talking about feelings – what does being brave mean?</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How are we the same/different?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Following rules.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Following instructions involving several ideas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Looking at the importance of eating healthy food – following recipes to make world food.</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Playing games. collaboratively and taking turns.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Discussing feelings – what makes us happy?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How we can stay safe in the sun.</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how we can take care of nature, understand the concept of taking turns when making bread and honey.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Working together like a group of ants.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Understanding their own feelings, sharing worries about moving on.</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What can we do now that we couldn’t do at the start of reception?</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85848">
                <a:tc>
                  <a:txBody>
                    <a:bodyPr/>
                    <a:lstStyle/>
                    <a:p>
                      <a:pPr>
                        <a:lnSpc>
                          <a:spcPct val="115000"/>
                        </a:lnSpc>
                        <a:spcAft>
                          <a:spcPts val="0"/>
                        </a:spcAft>
                      </a:pPr>
                      <a:r>
                        <a:rPr lang="en-GB" sz="800" b="1">
                          <a:latin typeface="NTFPreCursive"/>
                          <a:ea typeface="Calibri"/>
                          <a:cs typeface="Times New Roman"/>
                        </a:rPr>
                        <a:t>Communication and Language</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Listening to stories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Talking about something from home.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Responding to and following instructions, Using a computer and developing mouse control by drag and drop. </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Programming Bee-Bots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Listening to Fairy Tales and orally retelling the stories.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Following instructions to make porridge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Role play – being King/Queen for a day.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Vocabulary linked to Fairy Tales.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Listening to bedtime nursery rhymes and lullabies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Following instructions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Programmable floor robot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 linked to nocturnal animals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 </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Describing observations – volcano experiment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Asking questions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 –herbivore and carnivore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Describing characters – Cave Baby</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latin typeface="NTFPreCursive"/>
                          <a:ea typeface="Calibri"/>
                          <a:cs typeface="Arial"/>
                        </a:rPr>
                        <a:t>Comparing fiction and non-fiction books.</a:t>
                      </a:r>
                      <a:endParaRPr lang="en-GB" sz="900" dirty="0">
                        <a:latin typeface="Calibri"/>
                        <a:ea typeface="Calibri"/>
                        <a:cs typeface="Times New Roman"/>
                      </a:endParaRPr>
                    </a:p>
                    <a:p>
                      <a:pPr>
                        <a:lnSpc>
                          <a:spcPct val="115000"/>
                        </a:lnSpc>
                        <a:spcAft>
                          <a:spcPts val="0"/>
                        </a:spcAft>
                      </a:pPr>
                      <a:r>
                        <a:rPr lang="en-GB" sz="800" dirty="0">
                          <a:latin typeface="NTFPreCursive"/>
                          <a:ea typeface="Calibri"/>
                          <a:cs typeface="Arial"/>
                        </a:rPr>
                        <a:t>Following instructions for a moving vehicle.</a:t>
                      </a:r>
                      <a:endParaRPr lang="en-GB" sz="900" dirty="0">
                        <a:latin typeface="Calibri"/>
                        <a:ea typeface="Calibri"/>
                        <a:cs typeface="Times New Roman"/>
                      </a:endParaRPr>
                    </a:p>
                    <a:p>
                      <a:pPr>
                        <a:lnSpc>
                          <a:spcPct val="115000"/>
                        </a:lnSpc>
                        <a:spcAft>
                          <a:spcPts val="0"/>
                        </a:spcAft>
                      </a:pPr>
                      <a:r>
                        <a:rPr lang="en-GB" sz="800" dirty="0">
                          <a:latin typeface="NTFPreCursive"/>
                          <a:ea typeface="Calibri"/>
                          <a:cs typeface="Arial"/>
                        </a:rPr>
                        <a:t>Using directional language.</a:t>
                      </a:r>
                      <a:endParaRPr lang="en-GB" sz="900" dirty="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Sharing ideas and experiences with others.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Describing observations – using food colouring to colour carnations.</a:t>
                      </a:r>
                      <a:endParaRPr lang="en-GB" sz="90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latin typeface="NTFPreCursive"/>
                          <a:ea typeface="Calibri"/>
                          <a:cs typeface="Arial"/>
                        </a:rPr>
                        <a:t>Expressing feelings – what can we say about our friends?</a:t>
                      </a:r>
                      <a:endParaRPr lang="en-GB" sz="900" dirty="0">
                        <a:latin typeface="Calibri"/>
                        <a:ea typeface="Calibri"/>
                        <a:cs typeface="Times New Roman"/>
                      </a:endParaRPr>
                    </a:p>
                  </a:txBody>
                  <a:tcPr marL="54229" marR="5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2056" name="Picture 1" descr="Me and My Community"/>
          <p:cNvPicPr>
            <a:picLocks noChangeAspect="1" noChangeArrowheads="1"/>
          </p:cNvPicPr>
          <p:nvPr/>
        </p:nvPicPr>
        <p:blipFill>
          <a:blip r:embed="rId3" cstate="print"/>
          <a:srcRect/>
          <a:stretch>
            <a:fillRect/>
          </a:stretch>
        </p:blipFill>
        <p:spPr bwMode="auto">
          <a:xfrm>
            <a:off x="3408862" y="270433"/>
            <a:ext cx="717550" cy="717550"/>
          </a:xfrm>
          <a:prstGeom prst="rect">
            <a:avLst/>
          </a:prstGeom>
          <a:noFill/>
        </p:spPr>
      </p:pic>
      <p:pic>
        <p:nvPicPr>
          <p:cNvPr id="2055" name="Picture 12" descr="Once Upon a Time"/>
          <p:cNvPicPr>
            <a:picLocks noChangeAspect="1" noChangeArrowheads="1"/>
          </p:cNvPicPr>
          <p:nvPr/>
        </p:nvPicPr>
        <p:blipFill>
          <a:blip r:embed="rId4" cstate="print"/>
          <a:srcRect/>
          <a:stretch>
            <a:fillRect/>
          </a:stretch>
        </p:blipFill>
        <p:spPr bwMode="auto">
          <a:xfrm>
            <a:off x="4493927" y="277475"/>
            <a:ext cx="698500" cy="698500"/>
          </a:xfrm>
          <a:prstGeom prst="rect">
            <a:avLst/>
          </a:prstGeom>
          <a:noFill/>
        </p:spPr>
      </p:pic>
      <p:pic>
        <p:nvPicPr>
          <p:cNvPr id="2054" name="Picture 3" descr="Starry Night"/>
          <p:cNvPicPr>
            <a:picLocks noChangeAspect="1" noChangeArrowheads="1"/>
          </p:cNvPicPr>
          <p:nvPr/>
        </p:nvPicPr>
        <p:blipFill>
          <a:blip r:embed="rId5" cstate="print"/>
          <a:srcRect/>
          <a:stretch>
            <a:fillRect/>
          </a:stretch>
        </p:blipFill>
        <p:spPr bwMode="auto">
          <a:xfrm>
            <a:off x="5603231" y="277475"/>
            <a:ext cx="698500" cy="698500"/>
          </a:xfrm>
          <a:prstGeom prst="rect">
            <a:avLst/>
          </a:prstGeom>
          <a:noFill/>
        </p:spPr>
      </p:pic>
      <p:pic>
        <p:nvPicPr>
          <p:cNvPr id="2053" name="Picture 17" descr="Dangerous Dinosaurs"/>
          <p:cNvPicPr>
            <a:picLocks noChangeAspect="1" noChangeArrowheads="1"/>
          </p:cNvPicPr>
          <p:nvPr/>
        </p:nvPicPr>
        <p:blipFill>
          <a:blip r:embed="rId6" cstate="print"/>
          <a:srcRect/>
          <a:stretch>
            <a:fillRect/>
          </a:stretch>
        </p:blipFill>
        <p:spPr bwMode="auto">
          <a:xfrm>
            <a:off x="6871323" y="249803"/>
            <a:ext cx="723900" cy="723900"/>
          </a:xfrm>
          <a:prstGeom prst="rect">
            <a:avLst/>
          </a:prstGeom>
          <a:noFill/>
        </p:spPr>
      </p:pic>
      <p:pic>
        <p:nvPicPr>
          <p:cNvPr id="2052" name="Picture 18" descr="Big Wide World"/>
          <p:cNvPicPr>
            <a:picLocks noChangeAspect="1" noChangeArrowheads="1"/>
          </p:cNvPicPr>
          <p:nvPr/>
        </p:nvPicPr>
        <p:blipFill>
          <a:blip r:embed="rId7" cstate="print"/>
          <a:srcRect/>
          <a:stretch>
            <a:fillRect/>
          </a:stretch>
        </p:blipFill>
        <p:spPr bwMode="auto">
          <a:xfrm>
            <a:off x="8065590" y="290228"/>
            <a:ext cx="692150" cy="692150"/>
          </a:xfrm>
          <a:prstGeom prst="rect">
            <a:avLst/>
          </a:prstGeom>
          <a:noFill/>
        </p:spPr>
      </p:pic>
      <p:pic>
        <p:nvPicPr>
          <p:cNvPr id="2051" name="Picture 14" descr="Sunshine and Sunflowers"/>
          <p:cNvPicPr>
            <a:picLocks noChangeAspect="1" noChangeArrowheads="1"/>
          </p:cNvPicPr>
          <p:nvPr/>
        </p:nvPicPr>
        <p:blipFill>
          <a:blip r:embed="rId8" cstate="print"/>
          <a:srcRect/>
          <a:stretch>
            <a:fillRect/>
          </a:stretch>
        </p:blipFill>
        <p:spPr bwMode="auto">
          <a:xfrm>
            <a:off x="9255656" y="302892"/>
            <a:ext cx="692150" cy="692150"/>
          </a:xfrm>
          <a:prstGeom prst="rect">
            <a:avLst/>
          </a:prstGeom>
          <a:noFill/>
        </p:spPr>
      </p:pic>
      <p:pic>
        <p:nvPicPr>
          <p:cNvPr id="2050" name="Picture 20" descr="Moving On"/>
          <p:cNvPicPr>
            <a:picLocks noChangeAspect="1" noChangeArrowheads="1"/>
          </p:cNvPicPr>
          <p:nvPr/>
        </p:nvPicPr>
        <p:blipFill>
          <a:blip r:embed="rId9" cstate="print"/>
          <a:srcRect/>
          <a:stretch>
            <a:fillRect/>
          </a:stretch>
        </p:blipFill>
        <p:spPr bwMode="auto">
          <a:xfrm>
            <a:off x="10653886" y="299480"/>
            <a:ext cx="679450" cy="679450"/>
          </a:xfrm>
          <a:prstGeom prst="rect">
            <a:avLst/>
          </a:prstGeom>
          <a:noFill/>
        </p:spPr>
      </p:pic>
      <p:pic>
        <p:nvPicPr>
          <p:cNvPr id="2057" name="Picture 4"/>
          <p:cNvPicPr>
            <a:picLocks noChangeAspect="1" noChangeArrowheads="1"/>
          </p:cNvPicPr>
          <p:nvPr/>
        </p:nvPicPr>
        <p:blipFill>
          <a:blip r:embed="rId10" cstate="print"/>
          <a:srcRect/>
          <a:stretch>
            <a:fillRect/>
          </a:stretch>
        </p:blipFill>
        <p:spPr bwMode="auto">
          <a:xfrm>
            <a:off x="0" y="123699"/>
            <a:ext cx="904875" cy="781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41992" y="475984"/>
          <a:ext cx="10696352" cy="5431345"/>
        </p:xfrm>
        <a:graphic>
          <a:graphicData uri="http://schemas.openxmlformats.org/drawingml/2006/table">
            <a:tbl>
              <a:tblPr/>
              <a:tblGrid>
                <a:gridCol w="754910">
                  <a:extLst>
                    <a:ext uri="{9D8B030D-6E8A-4147-A177-3AD203B41FA5}">
                      <a16:colId xmlns:a16="http://schemas.microsoft.com/office/drawing/2014/main" val="20000"/>
                    </a:ext>
                  </a:extLst>
                </a:gridCol>
                <a:gridCol w="1832058">
                  <a:extLst>
                    <a:ext uri="{9D8B030D-6E8A-4147-A177-3AD203B41FA5}">
                      <a16:colId xmlns:a16="http://schemas.microsoft.com/office/drawing/2014/main" val="20001"/>
                    </a:ext>
                  </a:extLst>
                </a:gridCol>
                <a:gridCol w="1217715">
                  <a:extLst>
                    <a:ext uri="{9D8B030D-6E8A-4147-A177-3AD203B41FA5}">
                      <a16:colId xmlns:a16="http://schemas.microsoft.com/office/drawing/2014/main" val="20002"/>
                    </a:ext>
                  </a:extLst>
                </a:gridCol>
                <a:gridCol w="1217114">
                  <a:extLst>
                    <a:ext uri="{9D8B030D-6E8A-4147-A177-3AD203B41FA5}">
                      <a16:colId xmlns:a16="http://schemas.microsoft.com/office/drawing/2014/main" val="20003"/>
                    </a:ext>
                  </a:extLst>
                </a:gridCol>
                <a:gridCol w="1180432">
                  <a:extLst>
                    <a:ext uri="{9D8B030D-6E8A-4147-A177-3AD203B41FA5}">
                      <a16:colId xmlns:a16="http://schemas.microsoft.com/office/drawing/2014/main" val="20004"/>
                    </a:ext>
                  </a:extLst>
                </a:gridCol>
                <a:gridCol w="1254397">
                  <a:extLst>
                    <a:ext uri="{9D8B030D-6E8A-4147-A177-3AD203B41FA5}">
                      <a16:colId xmlns:a16="http://schemas.microsoft.com/office/drawing/2014/main" val="20005"/>
                    </a:ext>
                  </a:extLst>
                </a:gridCol>
                <a:gridCol w="1217715">
                  <a:extLst>
                    <a:ext uri="{9D8B030D-6E8A-4147-A177-3AD203B41FA5}">
                      <a16:colId xmlns:a16="http://schemas.microsoft.com/office/drawing/2014/main" val="20006"/>
                    </a:ext>
                  </a:extLst>
                </a:gridCol>
                <a:gridCol w="2022011">
                  <a:extLst>
                    <a:ext uri="{9D8B030D-6E8A-4147-A177-3AD203B41FA5}">
                      <a16:colId xmlns:a16="http://schemas.microsoft.com/office/drawing/2014/main" val="20007"/>
                    </a:ext>
                  </a:extLst>
                </a:gridCol>
              </a:tblGrid>
              <a:tr h="1389402">
                <a:tc>
                  <a:txBody>
                    <a:bodyPr/>
                    <a:lstStyle/>
                    <a:p>
                      <a:pPr>
                        <a:lnSpc>
                          <a:spcPct val="115000"/>
                        </a:lnSpc>
                        <a:spcAft>
                          <a:spcPts val="0"/>
                        </a:spcAft>
                      </a:pPr>
                      <a:r>
                        <a:rPr lang="en-GB" sz="800" b="1" dirty="0">
                          <a:latin typeface="NTFPreCursive"/>
                          <a:ea typeface="Calibri"/>
                          <a:cs typeface="Times New Roman"/>
                        </a:rPr>
                        <a:t>Communication and Language</a:t>
                      </a:r>
                      <a:endParaRPr lang="en-GB" sz="900" dirty="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Listening to stories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Talking about something from home.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Responding to and following instructions, Using a computer and developing mouse control by drag and drop. </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Programming Bee-Bots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Listening to Fairy Tales and orally retelling the stories.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Following instructions to make porridge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Role play – being King/Queen for a day.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Vocabulary linked to Fairy Tales.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Listening to bedtime nursery rhymes and lullabies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Following instructions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Programmable floor robot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 linked to nocturnal animals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 </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Describing observations – volcano experiment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Asking questions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 –herbivore and carnivore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Describing characters – Cave Baby</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Comparing fiction and non-fiction books.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Following instructions for a moving vehicle.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Using directional language.</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Sharing ideas and experiences with others.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Describing observations – using food colouring to colour carnations.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Expressing feelings – what can we say about our friends?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2581">
                <a:tc>
                  <a:txBody>
                    <a:bodyPr/>
                    <a:lstStyle/>
                    <a:p>
                      <a:pPr>
                        <a:lnSpc>
                          <a:spcPct val="115000"/>
                        </a:lnSpc>
                        <a:spcAft>
                          <a:spcPts val="0"/>
                        </a:spcAft>
                      </a:pPr>
                      <a:r>
                        <a:rPr lang="en-GB" sz="800" b="1">
                          <a:latin typeface="NTFPreCursive"/>
                          <a:ea typeface="Calibri"/>
                          <a:cs typeface="Times New Roman"/>
                        </a:rPr>
                        <a:t>Physical Development</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Using the parachute, exploring circles and spirals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Using zips, exploring fastenings. </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Magic wand movement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Mark making using different tools in ‘Fairy Dust’</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Lullaby dancing.</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Throwing and catching skills, can they catch the moon?</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Bedtime routines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Make a moving dinosaur</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Playing dinosaur games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fine motor skills – making a dinosaur skeleton</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drawing skills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Playing games from around the world.</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African dancing.</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fine motor skills through weaving.</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Using tools to make spider web plates.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Observing snail movement and then moving like a snail.</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Using tools – painting pebbles.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Playing team games.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7282">
                <a:tc>
                  <a:txBody>
                    <a:bodyPr/>
                    <a:lstStyle/>
                    <a:p>
                      <a:pPr>
                        <a:lnSpc>
                          <a:spcPct val="115000"/>
                        </a:lnSpc>
                        <a:spcAft>
                          <a:spcPts val="0"/>
                        </a:spcAft>
                      </a:pPr>
                      <a:r>
                        <a:rPr lang="en-GB" sz="800" b="1" dirty="0">
                          <a:latin typeface="NTFPreCursive"/>
                          <a:ea typeface="Calibri"/>
                          <a:cs typeface="Arial"/>
                        </a:rPr>
                        <a:t>Literacy </a:t>
                      </a:r>
                      <a:endParaRPr lang="en-GB" sz="900" dirty="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Listening to and retelling stories, developing vocabulary.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Writing about people who help us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Drawing and labelling families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Beginning to learn letter sounds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Reading stories with repeated refrains/language.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Recognising similarities and differences in stories.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Mark making, writing simple captions.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a wanted poster for the wolf.</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Creating story maps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Alternative endings to stories.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Reading stories with repeated refrains/language.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Writing about dreams.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Writing captions and labels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Asking and writing questions </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non-fiction books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Writing simple sentences to describe dinosaurs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Writing simple sentences.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Reading stories from around the world.</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Recalling events in stories read. Demonstrating an understanding of events in stories.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Joining in stories with repeated phrases and rhyming words.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Writing captions and labels.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Writing sentences to describe life cycles.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lists.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a sun safety poster.</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Writing sentences and phrases – all about me sheet for the new teacher.</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89402">
                <a:tc>
                  <a:txBody>
                    <a:bodyPr/>
                    <a:lstStyle/>
                    <a:p>
                      <a:pPr>
                        <a:lnSpc>
                          <a:spcPct val="115000"/>
                        </a:lnSpc>
                        <a:spcAft>
                          <a:spcPts val="0"/>
                        </a:spcAft>
                      </a:pPr>
                      <a:r>
                        <a:rPr lang="en-GB" sz="800" b="1">
                          <a:latin typeface="NTFPreCursive"/>
                          <a:ea typeface="Calibri"/>
                          <a:cs typeface="Arial"/>
                        </a:rPr>
                        <a:t>Maths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Number recognition to 5</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Recognising quantities without counting up to 5.</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Counting, sharing groups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Recognising and naming 2D shapes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Language of size by comparing hand and feet sizes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Counting and writing numerals to 10</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Building towers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Creating 2d and 3d castles using shapes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Consolidating numbers to 10</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numbers in different ways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Ordering moons according to size</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Making 2D shape dinosaurs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Subtracting from 10 objects.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Developing vocabulary linked to length and height – dinosaur footprints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Playing board games using dice</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Consolidating numbers to 10</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Naming 2D shapes on flags from around the world.</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Using positional language in relation to directions.</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Jumping forward and back on a number line.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Number bonds to 10, what is the missing number?</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Ladybird spots – doubling numbers to 5.</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Target throwing and adding up scores.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Ice cream shop – using money to 10p.</a:t>
                      </a:r>
                      <a:endParaRPr lang="en-GB" sz="90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latin typeface="NTFPreCursive"/>
                          <a:ea typeface="Calibri"/>
                          <a:cs typeface="Arial"/>
                        </a:rPr>
                        <a:t>Looking at the language associated with time – school day structure.</a:t>
                      </a:r>
                      <a:endParaRPr lang="en-GB" sz="900" dirty="0">
                        <a:latin typeface="Calibri"/>
                        <a:ea typeface="Calibri"/>
                        <a:cs typeface="Times New Roman"/>
                      </a:endParaRPr>
                    </a:p>
                  </a:txBody>
                  <a:tcPr marL="54368" marR="54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57692" y="595422"/>
          <a:ext cx="10976345" cy="5890438"/>
        </p:xfrm>
        <a:graphic>
          <a:graphicData uri="http://schemas.openxmlformats.org/drawingml/2006/table">
            <a:tbl>
              <a:tblPr/>
              <a:tblGrid>
                <a:gridCol w="1564321">
                  <a:extLst>
                    <a:ext uri="{9D8B030D-6E8A-4147-A177-3AD203B41FA5}">
                      <a16:colId xmlns:a16="http://schemas.microsoft.com/office/drawing/2014/main" val="20000"/>
                    </a:ext>
                  </a:extLst>
                </a:gridCol>
                <a:gridCol w="1389897">
                  <a:extLst>
                    <a:ext uri="{9D8B030D-6E8A-4147-A177-3AD203B41FA5}">
                      <a16:colId xmlns:a16="http://schemas.microsoft.com/office/drawing/2014/main" val="20001"/>
                    </a:ext>
                  </a:extLst>
                </a:gridCol>
                <a:gridCol w="1390585">
                  <a:extLst>
                    <a:ext uri="{9D8B030D-6E8A-4147-A177-3AD203B41FA5}">
                      <a16:colId xmlns:a16="http://schemas.microsoft.com/office/drawing/2014/main" val="20002"/>
                    </a:ext>
                  </a:extLst>
                </a:gridCol>
                <a:gridCol w="1389897">
                  <a:extLst>
                    <a:ext uri="{9D8B030D-6E8A-4147-A177-3AD203B41FA5}">
                      <a16:colId xmlns:a16="http://schemas.microsoft.com/office/drawing/2014/main" val="20003"/>
                    </a:ext>
                  </a:extLst>
                </a:gridCol>
                <a:gridCol w="1348007">
                  <a:extLst>
                    <a:ext uri="{9D8B030D-6E8A-4147-A177-3AD203B41FA5}">
                      <a16:colId xmlns:a16="http://schemas.microsoft.com/office/drawing/2014/main" val="20004"/>
                    </a:ext>
                  </a:extLst>
                </a:gridCol>
                <a:gridCol w="1432474">
                  <a:extLst>
                    <a:ext uri="{9D8B030D-6E8A-4147-A177-3AD203B41FA5}">
                      <a16:colId xmlns:a16="http://schemas.microsoft.com/office/drawing/2014/main" val="20005"/>
                    </a:ext>
                  </a:extLst>
                </a:gridCol>
                <a:gridCol w="1390585">
                  <a:extLst>
                    <a:ext uri="{9D8B030D-6E8A-4147-A177-3AD203B41FA5}">
                      <a16:colId xmlns:a16="http://schemas.microsoft.com/office/drawing/2014/main" val="20006"/>
                    </a:ext>
                  </a:extLst>
                </a:gridCol>
                <a:gridCol w="1070579">
                  <a:extLst>
                    <a:ext uri="{9D8B030D-6E8A-4147-A177-3AD203B41FA5}">
                      <a16:colId xmlns:a16="http://schemas.microsoft.com/office/drawing/2014/main" val="20007"/>
                    </a:ext>
                  </a:extLst>
                </a:gridCol>
              </a:tblGrid>
              <a:tr h="3408818">
                <a:tc>
                  <a:txBody>
                    <a:bodyPr/>
                    <a:lstStyle/>
                    <a:p>
                      <a:pPr>
                        <a:lnSpc>
                          <a:spcPct val="115000"/>
                        </a:lnSpc>
                        <a:spcAft>
                          <a:spcPts val="0"/>
                        </a:spcAft>
                      </a:pPr>
                      <a:r>
                        <a:rPr lang="en-GB" sz="800" b="1" dirty="0">
                          <a:latin typeface="NTFPreCursive"/>
                          <a:ea typeface="Calibri"/>
                          <a:cs typeface="Arial"/>
                        </a:rPr>
                        <a:t>Understanding the World</a:t>
                      </a:r>
                      <a:endParaRPr lang="en-GB" sz="900" dirty="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Companion project – Exploring Autumn</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Recognising how we change as we grow</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Looking at taking care of our classroom.</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People who help us in the community and in school.</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maps.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Looking at clothes from the past and now.</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Learning about kings and queens.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Having an awareness of the past.</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Companion project – Winter Wonderland</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the weather in winter and places that have snow all year.</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Who works at night?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materials by describing and sorting.</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Nocturnal animals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Shadows of animals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Why is it dark at night?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Learning about the moon landing.</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Companion project – Puddles and Rainbows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the weather in spring and looking at colour in the natural world.</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Dinosaur island map</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How long ago did dinosaurs live?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What happened to them?</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Companion project – Splash!</a:t>
                      </a:r>
                      <a:r>
                        <a:rPr lang="en-GB" sz="900">
                          <a:latin typeface="Calibri"/>
                          <a:ea typeface="Calibri"/>
                          <a:cs typeface="Times New Roman"/>
                        </a:rPr>
                        <a:t> </a:t>
                      </a:r>
                    </a:p>
                    <a:p>
                      <a:pPr>
                        <a:lnSpc>
                          <a:spcPct val="115000"/>
                        </a:lnSpc>
                        <a:spcAft>
                          <a:spcPts val="0"/>
                        </a:spcAft>
                      </a:pPr>
                      <a:r>
                        <a:rPr lang="en-GB" sz="800">
                          <a:latin typeface="NTFPreCursive"/>
                          <a:ea typeface="Calibri"/>
                          <a:cs typeface="Times New Roman"/>
                        </a:rPr>
                        <a:t>Exploring floating and sinking, freezing and melting.</a:t>
                      </a:r>
                      <a:endParaRPr lang="en-GB" sz="900">
                        <a:latin typeface="Calibri"/>
                        <a:ea typeface="Calibri"/>
                        <a:cs typeface="Times New Roman"/>
                      </a:endParaRPr>
                    </a:p>
                    <a:p>
                      <a:pPr>
                        <a:lnSpc>
                          <a:spcPct val="115000"/>
                        </a:lnSpc>
                        <a:spcAft>
                          <a:spcPts val="0"/>
                        </a:spcAft>
                      </a:pPr>
                      <a:r>
                        <a:rPr lang="en-GB" sz="800">
                          <a:latin typeface="NTFPreCursive"/>
                          <a:ea typeface="Calibri"/>
                          <a:cs typeface="Times New Roman"/>
                        </a:rPr>
                        <a:t>Exploring countries that we visit on holiday, how do we get there? How are they different to the UK?</a:t>
                      </a:r>
                      <a:endParaRPr lang="en-GB" sz="900">
                        <a:latin typeface="Calibri"/>
                        <a:ea typeface="Calibri"/>
                        <a:cs typeface="Times New Roman"/>
                      </a:endParaRPr>
                    </a:p>
                    <a:p>
                      <a:pPr>
                        <a:lnSpc>
                          <a:spcPct val="115000"/>
                        </a:lnSpc>
                        <a:spcAft>
                          <a:spcPts val="0"/>
                        </a:spcAft>
                      </a:pPr>
                      <a:r>
                        <a:rPr lang="en-GB" sz="800">
                          <a:latin typeface="NTFPreCursive"/>
                          <a:ea typeface="Calibri"/>
                          <a:cs typeface="Times New Roman"/>
                        </a:rPr>
                        <a:t>Developing an awareness of the wider world.</a:t>
                      </a:r>
                      <a:endParaRPr lang="en-GB" sz="900">
                        <a:latin typeface="Calibri"/>
                        <a:ea typeface="Calibri"/>
                        <a:cs typeface="Times New Roman"/>
                      </a:endParaRPr>
                    </a:p>
                    <a:p>
                      <a:pPr>
                        <a:lnSpc>
                          <a:spcPct val="115000"/>
                        </a:lnSpc>
                        <a:spcAft>
                          <a:spcPts val="0"/>
                        </a:spcAft>
                      </a:pPr>
                      <a:r>
                        <a:rPr lang="en-GB" sz="800">
                          <a:latin typeface="NTFPreCursive"/>
                          <a:ea typeface="Calibri"/>
                          <a:cs typeface="Times New Roman"/>
                        </a:rPr>
                        <a:t>Making maps.</a:t>
                      </a:r>
                      <a:endParaRPr lang="en-GB" sz="900">
                        <a:latin typeface="Calibri"/>
                        <a:ea typeface="Calibri"/>
                        <a:cs typeface="Times New Roman"/>
                      </a:endParaRPr>
                    </a:p>
                    <a:p>
                      <a:pPr>
                        <a:lnSpc>
                          <a:spcPct val="115000"/>
                        </a:lnSpc>
                        <a:spcAft>
                          <a:spcPts val="0"/>
                        </a:spcAft>
                      </a:pPr>
                      <a:r>
                        <a:rPr lang="en-GB" sz="800">
                          <a:latin typeface="NTFPreCursive"/>
                          <a:ea typeface="Calibri"/>
                          <a:cs typeface="Times New Roman"/>
                        </a:rPr>
                        <a:t>Showing an awareness of different communities and groups in the UK. </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Companion project – Shadows and Reflections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Looking at how the sun makes shadows.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Looking at changes in the environment across the seasons.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Creating maps of our local environment.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different flowers using magnifying glasses.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Raising butterflies, exploring minibeasts found in the garden.</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Growing sunflowers.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Times New Roman"/>
                        </a:rPr>
                        <a:t>Talking about favourite memories and understanding the concept of ‘past’.</a:t>
                      </a:r>
                      <a:endParaRPr lang="en-GB" sz="900">
                        <a:latin typeface="Calibri"/>
                        <a:ea typeface="Calibri"/>
                        <a:cs typeface="Times New Roman"/>
                      </a:endParaRPr>
                    </a:p>
                    <a:p>
                      <a:pPr>
                        <a:lnSpc>
                          <a:spcPct val="115000"/>
                        </a:lnSpc>
                        <a:spcAft>
                          <a:spcPts val="0"/>
                        </a:spcAft>
                      </a:pPr>
                      <a:r>
                        <a:rPr lang="en-GB" sz="800">
                          <a:latin typeface="NTFPreCursive"/>
                          <a:ea typeface="Calibri"/>
                          <a:cs typeface="Times New Roman"/>
                        </a:rPr>
                        <a:t>Looking at how we have changed over the year.</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0418">
                <a:tc>
                  <a:txBody>
                    <a:bodyPr/>
                    <a:lstStyle/>
                    <a:p>
                      <a:pPr>
                        <a:lnSpc>
                          <a:spcPct val="115000"/>
                        </a:lnSpc>
                        <a:spcAft>
                          <a:spcPts val="0"/>
                        </a:spcAft>
                      </a:pPr>
                      <a:r>
                        <a:rPr lang="en-GB" sz="800" b="1">
                          <a:latin typeface="NTFPreCursive"/>
                          <a:ea typeface="Calibri"/>
                          <a:cs typeface="Arial"/>
                        </a:rPr>
                        <a:t>Expressive Arts and Design</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Shaving foam mark making</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picture frames for a photograph</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Singing nursery rhymes and songs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Making character masks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a model bridge</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royal shields and crowns.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Making a sock or glove toy,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Mixing paint using black and white to make it lighter and darker.</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Space pictures.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Making 3D model rockets.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Dinosaur painting</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Cave painting using different media.</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spirals linked to fossils.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Singing dinosaur songs.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Designing and making vehicles through junk modelling.</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Aboriginal art.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Singing songs from around the world.</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Weaving recycled material/bicycle wheel weaving.</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Garden themed rhymes.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Exploring artwork by great artists based on flowers.</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CD mobiles that reflect light.</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Leaf printing in to clay.</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Make a sun hat.</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Painting portraits of each other.</a:t>
                      </a:r>
                      <a:endParaRPr lang="en-GB" sz="900">
                        <a:latin typeface="Calibri"/>
                        <a:ea typeface="Calibri"/>
                        <a:cs typeface="Times New Roman"/>
                      </a:endParaRPr>
                    </a:p>
                    <a:p>
                      <a:pPr>
                        <a:lnSpc>
                          <a:spcPct val="115000"/>
                        </a:lnSpc>
                        <a:spcAft>
                          <a:spcPts val="0"/>
                        </a:spcAft>
                      </a:pPr>
                      <a:r>
                        <a:rPr lang="en-GB" sz="800">
                          <a:latin typeface="NTFPreCursive"/>
                          <a:ea typeface="Calibri"/>
                          <a:cs typeface="Arial"/>
                        </a:rPr>
                        <a:t>Singing favourite class songs.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601">
                <a:tc>
                  <a:txBody>
                    <a:bodyPr/>
                    <a:lstStyle/>
                    <a:p>
                      <a:pPr>
                        <a:lnSpc>
                          <a:spcPct val="115000"/>
                        </a:lnSpc>
                        <a:spcAft>
                          <a:spcPts val="0"/>
                        </a:spcAft>
                      </a:pPr>
                      <a:r>
                        <a:rPr lang="en-GB" sz="800" b="1">
                          <a:latin typeface="NTFPreCursive"/>
                          <a:ea typeface="Calibri"/>
                          <a:cs typeface="Arial"/>
                        </a:rPr>
                        <a:t>PSHE - Jigsaw</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Being Me in my World</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Celebrating Differences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Dreams and Goals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Healthy Me</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Relationships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GB" sz="800">
                          <a:latin typeface="NTFPreCursive"/>
                          <a:ea typeface="Calibri"/>
                          <a:cs typeface="Arial"/>
                        </a:rPr>
                        <a:t>Changing me</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2"/>
                  </a:ext>
                </a:extLst>
              </a:tr>
              <a:tr h="225601">
                <a:tc>
                  <a:txBody>
                    <a:bodyPr/>
                    <a:lstStyle/>
                    <a:p>
                      <a:pPr>
                        <a:lnSpc>
                          <a:spcPct val="115000"/>
                        </a:lnSpc>
                        <a:spcAft>
                          <a:spcPts val="0"/>
                        </a:spcAft>
                      </a:pPr>
                      <a:r>
                        <a:rPr lang="en-GB" sz="800" b="1">
                          <a:latin typeface="NTFPreCursive"/>
                          <a:ea typeface="Calibri"/>
                          <a:cs typeface="Arial"/>
                        </a:rPr>
                        <a:t>PE - Passport</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Health Related Fitness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Gymnastics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Gymnastics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Dance</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latin typeface="NTFPreCursive"/>
                          <a:ea typeface="Calibri"/>
                          <a:cs typeface="Arial"/>
                        </a:rPr>
                        <a:t>Athletics</a:t>
                      </a:r>
                      <a:endParaRPr lang="en-GB" sz="90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GB" sz="800" dirty="0">
                          <a:latin typeface="NTFPreCursive"/>
                          <a:ea typeface="Calibri"/>
                          <a:cs typeface="Arial"/>
                        </a:rPr>
                        <a:t>Athletics</a:t>
                      </a:r>
                      <a:endParaRPr lang="en-GB" sz="900" dirty="0">
                        <a:latin typeface="Calibri"/>
                        <a:ea typeface="Calibri"/>
                        <a:cs typeface="Times New Roman"/>
                      </a:endParaRPr>
                    </a:p>
                  </a:txBody>
                  <a:tcPr marL="54919" marR="5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628354"/>
            <a:ext cx="10515600" cy="11901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69827056"/>
              </p:ext>
            </p:extLst>
          </p:nvPr>
        </p:nvGraphicFramePr>
        <p:xfrm>
          <a:off x="366318" y="476214"/>
          <a:ext cx="11459364" cy="607738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79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Autumn 1</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matic SC" panose="00000500000000000000" pitchFamily="2" charset="-79"/>
                          <a:cs typeface="Amatic SC" panose="00000500000000000000" pitchFamily="2" charset="-79"/>
                        </a:rPr>
                        <a:t>Autumn 2</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Spring 1</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Spring 2</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Summer 1</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Summer 2</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913285939"/>
                  </a:ext>
                </a:extLst>
              </a:tr>
              <a:tr h="614303">
                <a:tc>
                  <a:txBody>
                    <a:bodyPr/>
                    <a:lstStyle/>
                    <a:p>
                      <a:pPr algn="ctr"/>
                      <a:r>
                        <a:rPr lang="en-US" sz="2000" b="0" dirty="0">
                          <a:solidFill>
                            <a:srgbClr val="FFFF00"/>
                          </a:solidFill>
                          <a:latin typeface="Amatic SC" panose="00000500000000000000" pitchFamily="2" charset="-79"/>
                          <a:cs typeface="Amatic SC" panose="00000500000000000000" pitchFamily="2" charset="-79"/>
                        </a:rPr>
                        <a:t>General Themes </a:t>
                      </a:r>
                      <a:endParaRPr lang="en-GB" sz="20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Me</a:t>
                      </a:r>
                      <a:r>
                        <a:rPr lang="en-US" sz="1600" baseline="0" dirty="0">
                          <a:solidFill>
                            <a:srgbClr val="FFFF00"/>
                          </a:solidFill>
                          <a:latin typeface="Amatic SC" panose="00000500000000000000" pitchFamily="2" charset="-79"/>
                          <a:cs typeface="Amatic SC" panose="00000500000000000000" pitchFamily="2" charset="-79"/>
                        </a:rPr>
                        <a:t> and my community</a:t>
                      </a:r>
                      <a:endParaRPr lang="en-US"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matic SC" panose="00000500000000000000" pitchFamily="2" charset="-79"/>
                          <a:cs typeface="Amatic SC" panose="00000500000000000000" pitchFamily="2" charset="-79"/>
                        </a:rPr>
                        <a:t>Once</a:t>
                      </a:r>
                      <a:r>
                        <a:rPr lang="en-US" sz="1600" baseline="0" dirty="0">
                          <a:solidFill>
                            <a:srgbClr val="FFFF00"/>
                          </a:solidFill>
                          <a:latin typeface="Amatic SC" panose="00000500000000000000" pitchFamily="2" charset="-79"/>
                          <a:cs typeface="Amatic SC" panose="00000500000000000000" pitchFamily="2" charset="-79"/>
                        </a:rPr>
                        <a:t> upon a Time</a:t>
                      </a:r>
                      <a:endParaRPr lang="en-US"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Starry</a:t>
                      </a:r>
                      <a:r>
                        <a:rPr lang="en-US" sz="1600" baseline="0" dirty="0">
                          <a:solidFill>
                            <a:srgbClr val="FFFF00"/>
                          </a:solidFill>
                          <a:latin typeface="Amatic SC" panose="00000500000000000000" pitchFamily="2" charset="-79"/>
                          <a:cs typeface="Amatic SC" panose="00000500000000000000" pitchFamily="2" charset="-79"/>
                        </a:rPr>
                        <a:t> night</a:t>
                      </a:r>
                      <a:r>
                        <a:rPr lang="en-US" sz="16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matic SC" panose="00000500000000000000" pitchFamily="2" charset="-79"/>
                          <a:cs typeface="Amatic SC" panose="00000500000000000000" pitchFamily="2" charset="-79"/>
                        </a:rPr>
                        <a:t>Dangerous</a:t>
                      </a:r>
                      <a:r>
                        <a:rPr lang="en-US" sz="1600" baseline="0" dirty="0">
                          <a:solidFill>
                            <a:srgbClr val="FFFF00"/>
                          </a:solidFill>
                          <a:latin typeface="Amatic SC" panose="00000500000000000000" pitchFamily="2" charset="-79"/>
                          <a:cs typeface="Amatic SC" panose="00000500000000000000" pitchFamily="2" charset="-79"/>
                        </a:rPr>
                        <a:t> Dinosaurs</a:t>
                      </a:r>
                      <a:endParaRPr lang="en-US"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Big</a:t>
                      </a:r>
                      <a:r>
                        <a:rPr lang="en-US" sz="1600" baseline="0" dirty="0">
                          <a:solidFill>
                            <a:srgbClr val="FFFF00"/>
                          </a:solidFill>
                          <a:latin typeface="Amatic SC" panose="00000500000000000000" pitchFamily="2" charset="-79"/>
                          <a:cs typeface="Amatic SC" panose="00000500000000000000" pitchFamily="2" charset="-79"/>
                        </a:rPr>
                        <a:t> Wide World</a:t>
                      </a:r>
                      <a:endParaRPr lang="en-US"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matic SC" panose="00000500000000000000" pitchFamily="2" charset="-79"/>
                          <a:cs typeface="Amatic SC" panose="00000500000000000000" pitchFamily="2" charset="-79"/>
                        </a:rPr>
                        <a:t>Sunshine</a:t>
                      </a:r>
                      <a:r>
                        <a:rPr lang="en-US" sz="1600" baseline="0" dirty="0">
                          <a:solidFill>
                            <a:srgbClr val="FFFF00"/>
                          </a:solidFill>
                          <a:latin typeface="Amatic SC" panose="00000500000000000000" pitchFamily="2" charset="-79"/>
                          <a:cs typeface="Amatic SC" panose="00000500000000000000" pitchFamily="2" charset="-79"/>
                        </a:rPr>
                        <a:t> and Sunflowers</a:t>
                      </a:r>
                      <a:r>
                        <a:rPr lang="en-US" sz="16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1532944">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solidFill>
                            <a:srgbClr val="FFFF00"/>
                          </a:solidFill>
                          <a:latin typeface="Amatic SC" panose="00000500000000000000" pitchFamily="2" charset="-79"/>
                          <a:cs typeface="Amatic SC" panose="00000500000000000000" pitchFamily="2" charset="-79"/>
                        </a:rPr>
                        <a:t>Over Arching Principles </a:t>
                      </a:r>
                      <a:endParaRPr lang="en-GB" sz="32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a:t>
                      </a:r>
                      <a:r>
                        <a:rPr lang="en-US" sz="1100" b="1" dirty="0">
                          <a:solidFill>
                            <a:srgbClr val="FF33CC"/>
                          </a:solidFill>
                          <a:latin typeface="Arial" pitchFamily="34" charset="0"/>
                          <a:cs typeface="Arial" pitchFamily="34" charset="0"/>
                        </a:rPr>
                        <a:t>exploring: </a:t>
                      </a:r>
                      <a:r>
                        <a:rPr lang="en-US" sz="1100" dirty="0">
                          <a:latin typeface="Arial" pitchFamily="34" charset="0"/>
                          <a:cs typeface="Arial" pitchFamily="34" charset="0"/>
                        </a:rPr>
                        <a:t>- Children investigate and experience things, and ‘have a go’. </a:t>
                      </a:r>
                      <a:r>
                        <a:rPr lang="en-GB" sz="1100" dirty="0">
                          <a:solidFill>
                            <a:srgbClr val="000000"/>
                          </a:solidFill>
                          <a:effectLst/>
                          <a:latin typeface="Arial" pitchFamily="34" charset="0"/>
                          <a:ea typeface="Calibri" panose="020F0502020204030204" pitchFamily="34" charset="0"/>
                          <a:cs typeface="Arial" pitchFamily="34" charset="0"/>
                        </a:rPr>
                        <a:t>Children who actively participate in their </a:t>
                      </a:r>
                      <a:r>
                        <a:rPr lang="en-GB" sz="1100" dirty="0">
                          <a:solidFill>
                            <a:srgbClr val="000000"/>
                          </a:solidFill>
                          <a:latin typeface="Arial" pitchFamily="34" charset="0"/>
                          <a:ea typeface="Calibri" panose="020F0502020204030204" pitchFamily="34" charset="0"/>
                          <a:cs typeface="Arial" pitchFamily="34" charset="0"/>
                        </a:rPr>
                        <a:t>own play </a:t>
                      </a:r>
                      <a:r>
                        <a:rPr lang="en-GB" sz="1100" dirty="0">
                          <a:solidFill>
                            <a:srgbClr val="000000"/>
                          </a:solidFill>
                          <a:effectLst/>
                          <a:latin typeface="Arial" pitchFamily="34" charset="0"/>
                          <a:ea typeface="Calibri" panose="020F0502020204030204" pitchFamily="34" charset="0"/>
                          <a:cs typeface="Arial" pitchFamily="34" charset="0"/>
                        </a:rPr>
                        <a:t>develop a larger store of information and experiences to draw on which positively supports their learning </a:t>
                      </a:r>
                      <a:endParaRPr lang="en-US" sz="1100" dirty="0">
                        <a:latin typeface="Arial" pitchFamily="34" charset="0"/>
                        <a:cs typeface="Arial" pitchFamily="34" charset="0"/>
                      </a:endParaRPr>
                    </a:p>
                    <a:p>
                      <a:r>
                        <a:rPr lang="en-US" sz="1100" b="1" dirty="0">
                          <a:solidFill>
                            <a:srgbClr val="FF33CC"/>
                          </a:solidFill>
                          <a:latin typeface="Arial" pitchFamily="34" charset="0"/>
                          <a:cs typeface="Arial" pitchFamily="34" charset="0"/>
                        </a:rPr>
                        <a:t>Active learning: </a:t>
                      </a:r>
                      <a:r>
                        <a:rPr lang="en-US" sz="1100" dirty="0">
                          <a:latin typeface="Arial" pitchFamily="34" charset="0"/>
                          <a:cs typeface="Arial" pitchFamily="34" charset="0"/>
                        </a:rPr>
                        <a:t>- Children concentrate and keep on trying if they encounter difficulties. They are proud of their own achievements. </a:t>
                      </a:r>
                      <a:r>
                        <a:rPr lang="en-GB" sz="1100" dirty="0">
                          <a:effectLst/>
                          <a:latin typeface="Arial" pitchFamily="34" charset="0"/>
                          <a:ea typeface="Calibri" panose="020F0502020204030204" pitchFamily="34" charset="0"/>
                          <a:cs typeface="Arial" pitchFamily="34" charset="0"/>
                        </a:rPr>
                        <a:t>For children to develop into self-regulating, lifelong learners they are required to take ownership, accept challenges and learn persistence.</a:t>
                      </a:r>
                    </a:p>
                    <a:p>
                      <a:r>
                        <a:rPr lang="en-US" sz="1100" b="1" dirty="0">
                          <a:solidFill>
                            <a:srgbClr val="FF33CC"/>
                          </a:solidFill>
                          <a:latin typeface="Arial" pitchFamily="34" charset="0"/>
                          <a:cs typeface="Arial" pitchFamily="34" charset="0"/>
                        </a:rPr>
                        <a:t>Creating and thinking critically: </a:t>
                      </a:r>
                      <a:r>
                        <a:rPr lang="en-US" sz="1100" dirty="0">
                          <a:latin typeface="Arial" pitchFamily="34" charset="0"/>
                          <a:cs typeface="Arial" pitchFamily="34" charset="0"/>
                        </a:rPr>
                        <a:t>- Children develop their own ideas and make links between these ideas. </a:t>
                      </a:r>
                      <a:r>
                        <a:rPr lang="en-GB" sz="1100" dirty="0">
                          <a:effectLst/>
                          <a:latin typeface="Arial" pitchFamily="34" charset="0"/>
                          <a:ea typeface="Calibri" panose="020F0502020204030204" pitchFamily="34" charset="0"/>
                          <a:cs typeface="Arial" pitchFamily="34" charset="0"/>
                        </a:rPr>
                        <a:t>They think flexibly and rationally, drawing on previous experiences which help them to solve problems and reach conclusions.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3176716">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100" b="1" i="0" dirty="0">
                          <a:solidFill>
                            <a:srgbClr val="7030A0"/>
                          </a:solidFill>
                          <a:latin typeface="Arial" pitchFamily="34" charset="0"/>
                          <a:cs typeface="Arial" pitchFamily="34" charset="0"/>
                        </a:rPr>
                        <a:t>Unique Child: </a:t>
                      </a:r>
                      <a:r>
                        <a:rPr lang="en-US" sz="1100" i="0" dirty="0">
                          <a:latin typeface="Arial" pitchFamily="34" charset="0"/>
                          <a:cs typeface="Arial" pitchFamily="34" charset="0"/>
                        </a:rPr>
                        <a:t>Every child is unique and has the potential to be resilient, capable, confident and self-assured.  </a:t>
                      </a:r>
                    </a:p>
                    <a:p>
                      <a:r>
                        <a:rPr lang="en-US" sz="1100" b="1" i="0" dirty="0">
                          <a:solidFill>
                            <a:srgbClr val="7030A0"/>
                          </a:solidFill>
                          <a:latin typeface="Arial" pitchFamily="34" charset="0"/>
                          <a:cs typeface="Arial" pitchFamily="34" charset="0"/>
                        </a:rPr>
                        <a:t>Positive Relationships: </a:t>
                      </a:r>
                      <a:r>
                        <a:rPr lang="en-US" sz="1100" i="0" dirty="0">
                          <a:latin typeface="Arial" pitchFamily="34" charset="0"/>
                          <a:cs typeface="Arial" pitchFamily="34" charset="0"/>
                        </a:rPr>
                        <a:t>Children flourish with warm, strong &amp; positive partnerships between all staff and parents/carers. This promotes independence across the EYFS curriculum. Children and practitioners are NOT alone – embrace each community. </a:t>
                      </a:r>
                    </a:p>
                    <a:p>
                      <a:r>
                        <a:rPr lang="en-US" sz="1100" b="1" i="0" dirty="0">
                          <a:solidFill>
                            <a:srgbClr val="7030A0"/>
                          </a:solidFill>
                          <a:latin typeface="Arial" pitchFamily="34" charset="0"/>
                          <a:cs typeface="Arial" pitchFamily="34" charset="0"/>
                        </a:rPr>
                        <a:t>Enabling environments: </a:t>
                      </a:r>
                      <a:r>
                        <a:rPr lang="en-US" sz="1100" i="0" dirty="0">
                          <a:latin typeface="Arial" pitchFamily="34" charset="0"/>
                          <a:cs typeface="Arial" pitchFamily="34" charset="0"/>
                        </a:rPr>
                        <a:t>Children learn and develop well in safe and secure environments where routines are established and where adults respond to their individual needs and passions and help them to build upon their learning over time. </a:t>
                      </a:r>
                    </a:p>
                    <a:p>
                      <a:r>
                        <a:rPr lang="en-US" sz="1100" b="1" i="0" dirty="0">
                          <a:solidFill>
                            <a:srgbClr val="7030A0"/>
                          </a:solidFill>
                          <a:latin typeface="Arial" pitchFamily="34" charset="0"/>
                          <a:cs typeface="Arial" pitchFamily="34" charset="0"/>
                        </a:rPr>
                        <a:t>Learning and Development: </a:t>
                      </a:r>
                      <a:r>
                        <a:rPr lang="en-US" sz="1100" i="0" dirty="0">
                          <a:latin typeface="Arial" pitchFamily="34" charset="0"/>
                          <a:cs typeface="Arial" pitchFamily="34" charset="0"/>
                        </a:rPr>
                        <a:t>Children develop and learn at different rates (not in different ways as it stated 2017). We must be aware of children who need greater support than others. </a:t>
                      </a:r>
                    </a:p>
                    <a:p>
                      <a:endParaRPr lang="en-US" sz="1100" i="1" dirty="0">
                        <a:latin typeface="Arial" pitchFamily="34" charset="0"/>
                        <a:cs typeface="Arial" pitchFamily="34" charset="0"/>
                      </a:endParaRPr>
                    </a:p>
                    <a:p>
                      <a:r>
                        <a:rPr lang="en-US" sz="1100" b="1" i="1" dirty="0">
                          <a:latin typeface="Arial" pitchFamily="34" charset="0"/>
                          <a:cs typeface="Arial" pitchFamily="34" charset="0"/>
                        </a:rPr>
                        <a:t>PLAY</a:t>
                      </a:r>
                      <a:r>
                        <a:rPr lang="en-US" sz="1100" i="1" dirty="0">
                          <a:latin typeface="Arial" pitchFamily="34" charset="0"/>
                          <a:cs typeface="Arial" pitchFamily="34" charset="0"/>
                        </a:rPr>
                        <a:t>: </a:t>
                      </a:r>
                      <a:r>
                        <a:rPr lang="en-US" sz="1100" b="0" i="1" kern="1200" dirty="0">
                          <a:solidFill>
                            <a:schemeClr val="dk1"/>
                          </a:solidFill>
                          <a:effectLst/>
                          <a:latin typeface="Arial" pitchFamily="34" charset="0"/>
                          <a:ea typeface="+mn-ea"/>
                          <a:cs typeface="Arial" pitchFamily="34" charset="0"/>
                        </a:rPr>
                        <a:t>At Harrow Lodge Primary,</a:t>
                      </a:r>
                      <a:r>
                        <a:rPr lang="en-US" sz="1100" b="0" i="1" kern="1200" baseline="0" dirty="0">
                          <a:solidFill>
                            <a:schemeClr val="dk1"/>
                          </a:solidFill>
                          <a:effectLst/>
                          <a:latin typeface="Arial" pitchFamily="34" charset="0"/>
                          <a:ea typeface="+mn-ea"/>
                          <a:cs typeface="Arial" pitchFamily="34" charset="0"/>
                        </a:rPr>
                        <a:t> </a:t>
                      </a:r>
                      <a:r>
                        <a:rPr lang="en-US" sz="1100" b="0" i="1" kern="1200" dirty="0">
                          <a:solidFill>
                            <a:schemeClr val="dk1"/>
                          </a:solidFill>
                          <a:effectLst/>
                          <a:latin typeface="Arial" pitchFamily="34" charset="0"/>
                          <a:ea typeface="+mn-ea"/>
                          <a:cs typeface="Arial" pitchFamily="34" charset="0"/>
                        </a:rPr>
                        <a:t>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we are proud that our EYFS setting has an underlying ethos of ‘Learning through play’. </a:t>
                      </a:r>
                      <a:r>
                        <a:rPr lang="en-GB" sz="1100" i="1" dirty="0">
                          <a:solidFill>
                            <a:schemeClr val="tx1"/>
                          </a:solidFill>
                          <a:latin typeface="Arial" pitchFamily="34" charset="0"/>
                          <a:cs typeface="Arial" pitchFamily="34" charset="0"/>
                        </a:rPr>
                        <a:t>PLAY is essential for children’s development across all areas. Play builds on children’s confidence as they learn to explore, to relate to others around them and develop relationships, set their own goals and solve problems. As well as Cornerstones, we follow ITMP, (In The Moment Planning) children learn by leading their own play and by taking part in play which is guided by adults.</a:t>
                      </a:r>
                      <a:r>
                        <a:rPr lang="en-US" sz="1100" b="0" i="1" kern="1200" dirty="0">
                          <a:solidFill>
                            <a:schemeClr val="dk1"/>
                          </a:solidFill>
                          <a:effectLst/>
                          <a:latin typeface="Arial" pitchFamily="34" charset="0"/>
                          <a:ea typeface="+mn-ea"/>
                          <a:cs typeface="Arial" pitchFamily="34" charset="0"/>
                        </a:rPr>
                        <a:t>’. EYFS Team</a:t>
                      </a:r>
                    </a:p>
                    <a:p>
                      <a:endParaRPr lang="en-US" sz="1100" b="0" i="1" kern="1200" dirty="0">
                        <a:solidFill>
                          <a:schemeClr val="dk1"/>
                        </a:solidFill>
                        <a:effectLst/>
                        <a:latin typeface="Arial" pitchFamily="34" charset="0"/>
                        <a:ea typeface="+mn-ea"/>
                        <a:cs typeface="Arial" pitchFamily="34" charset="0"/>
                      </a:endParaRPr>
                    </a:p>
                    <a:p>
                      <a:r>
                        <a:rPr lang="en-US" sz="1100" b="1" i="1" dirty="0">
                          <a:latin typeface="Arial" pitchFamily="34" charset="0"/>
                          <a:cs typeface="Arial" pitchFamily="34" charset="0"/>
                        </a:rPr>
                        <a:t>We will ensure that all children learn and develop well and are </a:t>
                      </a:r>
                      <a:r>
                        <a:rPr lang="en-GB" sz="1100" b="1" i="1" dirty="0">
                          <a:latin typeface="Arial" pitchFamily="34" charset="0"/>
                          <a:cs typeface="Arial" pitchFamily="34" charset="0"/>
                        </a:rPr>
                        <a:t>always kept healthy and safe</a:t>
                      </a:r>
                      <a:r>
                        <a:rPr lang="en-US" sz="1100" b="1" i="1" dirty="0">
                          <a:latin typeface="Arial" pitchFamily="34" charset="0"/>
                          <a:cs typeface="Arial" pitchFamily="34" charset="0"/>
                        </a:rPr>
                        <a:t>. </a:t>
                      </a:r>
                      <a:endParaRPr lang="en-GB" sz="1100" b="1" i="1" dirty="0">
                        <a:latin typeface="Arial" pitchFamily="34" charset="0"/>
                        <a:cs typeface="Arial" pitchFamily="34" charset="0"/>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6" name="TextBox 5">
            <a:extLst>
              <a:ext uri="{FF2B5EF4-FFF2-40B4-BE49-F238E27FC236}">
                <a16:creationId xmlns:a16="http://schemas.microsoft.com/office/drawing/2014/main" id="{D6796E57-4BE4-4760-9518-06087CD670E2}"/>
              </a:ext>
            </a:extLst>
          </p:cNvPr>
          <p:cNvSpPr txBox="1"/>
          <p:nvPr/>
        </p:nvSpPr>
        <p:spPr>
          <a:xfrm>
            <a:off x="1109291" y="6477811"/>
            <a:ext cx="12192000" cy="307777"/>
          </a:xfrm>
          <a:prstGeom prst="rect">
            <a:avLst/>
          </a:prstGeom>
          <a:noFill/>
        </p:spPr>
        <p:txBody>
          <a:bodyPr wrap="square">
            <a:spAutoFit/>
          </a:bodyPr>
          <a:lstStyle/>
          <a:p>
            <a:r>
              <a:rPr lang="en-US" sz="1400" i="1" dirty="0">
                <a:solidFill>
                  <a:schemeClr val="bg1">
                    <a:lumMod val="50000"/>
                  </a:schemeClr>
                </a:solidFill>
              </a:rPr>
              <a:t>.</a:t>
            </a:r>
            <a:endParaRPr lang="en-GB" sz="1400" i="1" dirty="0">
              <a:solidFill>
                <a:schemeClr val="bg1">
                  <a:lumMod val="50000"/>
                </a:schemeClr>
              </a:solidFill>
            </a:endParaRPr>
          </a:p>
        </p:txBody>
      </p:sp>
      <p:sp>
        <p:nvSpPr>
          <p:cNvPr id="2" name="Arrow: Curved Down 1">
            <a:extLst>
              <a:ext uri="{FF2B5EF4-FFF2-40B4-BE49-F238E27FC236}">
                <a16:creationId xmlns:a16="http://schemas.microsoft.com/office/drawing/2014/main" id="{EDEE4DCC-E742-421C-AA1B-CCCBC03083AB}"/>
              </a:ext>
            </a:extLst>
          </p:cNvPr>
          <p:cNvSpPr/>
          <p:nvPr/>
        </p:nvSpPr>
        <p:spPr>
          <a:xfrm>
            <a:off x="460318" y="4061481"/>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109415" y="1766276"/>
            <a:ext cx="2473970" cy="24739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spTree>
    <p:extLst>
      <p:ext uri="{BB962C8B-B14F-4D97-AF65-F5344CB8AC3E}">
        <p14:creationId xmlns:p14="http://schemas.microsoft.com/office/powerpoint/2010/main" val="295277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Amatic SC" panose="00000500000000000000" pitchFamily="2" charset="-79"/>
                <a:cs typeface="Amatic SC" panose="00000500000000000000" pitchFamily="2" charset="-79"/>
              </a:rPr>
              <a:t>Reception Long Term </a:t>
            </a:r>
            <a:r>
              <a:rPr lang="en-US" sz="3200" b="1" dirty="0" smtClean="0">
                <a:latin typeface="Amatic SC" panose="00000500000000000000" pitchFamily="2" charset="-79"/>
                <a:cs typeface="Amatic SC" panose="00000500000000000000" pitchFamily="2" charset="-79"/>
              </a:rPr>
              <a:t>Plan</a:t>
            </a:r>
            <a:endParaRPr lang="en-GB" sz="3200" b="1"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03144142"/>
              </p:ext>
            </p:extLst>
          </p:nvPr>
        </p:nvGraphicFramePr>
        <p:xfrm>
          <a:off x="366318" y="835488"/>
          <a:ext cx="11459364" cy="557906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4130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Autumn 1</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FFF00"/>
                          </a:solidFill>
                          <a:latin typeface="Amatic SC" panose="00000500000000000000" pitchFamily="2" charset="-79"/>
                          <a:cs typeface="Amatic SC" panose="00000500000000000000" pitchFamily="2" charset="-79"/>
                        </a:rPr>
                        <a:t>Autumn 2</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Spring 1</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Spring 2</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Summer 1</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Summer 2</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913285939"/>
                  </a:ext>
                </a:extLst>
              </a:tr>
              <a:tr h="422123">
                <a:tc>
                  <a:txBody>
                    <a:bodyPr/>
                    <a:lstStyle/>
                    <a:p>
                      <a:pPr algn="ctr"/>
                      <a:r>
                        <a:rPr lang="en-US" sz="2000" b="0" dirty="0">
                          <a:solidFill>
                            <a:srgbClr val="FFFF00"/>
                          </a:solidFill>
                          <a:latin typeface="Amatic SC" panose="00000500000000000000" pitchFamily="2" charset="-79"/>
                          <a:cs typeface="Amatic SC" panose="00000500000000000000" pitchFamily="2" charset="-79"/>
                        </a:rPr>
                        <a:t>General Themes </a:t>
                      </a:r>
                      <a:endParaRPr lang="en-GB" sz="20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Me</a:t>
                      </a:r>
                      <a:r>
                        <a:rPr lang="en-US" sz="2000" baseline="0" dirty="0">
                          <a:solidFill>
                            <a:srgbClr val="FFFF00"/>
                          </a:solidFill>
                          <a:latin typeface="Amatic SC" panose="00000500000000000000" pitchFamily="2" charset="-79"/>
                          <a:cs typeface="Amatic SC" panose="00000500000000000000" pitchFamily="2" charset="-79"/>
                        </a:rPr>
                        <a:t> and My Community!</a:t>
                      </a:r>
                      <a:endParaRPr lang="en-US" sz="20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Starry</a:t>
                      </a:r>
                      <a:r>
                        <a:rPr lang="en-US" sz="2000" baseline="0" dirty="0">
                          <a:solidFill>
                            <a:srgbClr val="FFFF00"/>
                          </a:solidFill>
                          <a:latin typeface="Amatic SC" panose="00000500000000000000" pitchFamily="2" charset="-79"/>
                          <a:cs typeface="Amatic SC" panose="00000500000000000000" pitchFamily="2" charset="-79"/>
                        </a:rPr>
                        <a:t> Night</a:t>
                      </a:r>
                      <a:r>
                        <a:rPr lang="en-US" sz="20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Dangerous</a:t>
                      </a:r>
                      <a:r>
                        <a:rPr lang="en-US" sz="2000" baseline="0" dirty="0">
                          <a:solidFill>
                            <a:srgbClr val="FFFF00"/>
                          </a:solidFill>
                          <a:latin typeface="Amatic SC" panose="00000500000000000000" pitchFamily="2" charset="-79"/>
                          <a:cs typeface="Amatic SC" panose="00000500000000000000" pitchFamily="2" charset="-79"/>
                        </a:rPr>
                        <a:t> dinosaurs</a:t>
                      </a:r>
                      <a:r>
                        <a:rPr lang="en-US" sz="20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Big</a:t>
                      </a:r>
                      <a:r>
                        <a:rPr lang="en-US" sz="2000" baseline="0" dirty="0">
                          <a:solidFill>
                            <a:srgbClr val="FFFF00"/>
                          </a:solidFill>
                          <a:latin typeface="Amatic SC" panose="00000500000000000000" pitchFamily="2" charset="-79"/>
                          <a:cs typeface="Amatic SC" panose="00000500000000000000" pitchFamily="2" charset="-79"/>
                        </a:rPr>
                        <a:t> Wide World</a:t>
                      </a:r>
                      <a:r>
                        <a:rPr lang="en-US" sz="2000" dirty="0">
                          <a:solidFill>
                            <a:srgbClr val="FFFF00"/>
                          </a:solidFill>
                          <a:latin typeface="Amatic SC" panose="00000500000000000000" pitchFamily="2" charset="-79"/>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Sunshine</a:t>
                      </a:r>
                      <a:r>
                        <a:rPr lang="en-US" sz="2000" baseline="0" dirty="0">
                          <a:solidFill>
                            <a:srgbClr val="FFFF00"/>
                          </a:solidFill>
                          <a:latin typeface="Amatic SC" panose="00000500000000000000" pitchFamily="2" charset="-79"/>
                          <a:cs typeface="Amatic SC" panose="00000500000000000000" pitchFamily="2" charset="-79"/>
                        </a:rPr>
                        <a:t> and Sunflowers</a:t>
                      </a:r>
                      <a:r>
                        <a:rPr lang="en-US" sz="20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708709">
                <a:tc rowSpan="2">
                  <a:txBody>
                    <a:bodyPr/>
                    <a:lstStyle/>
                    <a:p>
                      <a:pPr algn="ctr"/>
                      <a:r>
                        <a:rPr lang="en-US" sz="1600" b="1" dirty="0">
                          <a:solidFill>
                            <a:srgbClr val="FFFF00"/>
                          </a:solidFill>
                          <a:latin typeface="Amatic SC" panose="00000500000000000000" pitchFamily="2" charset="-79"/>
                          <a:cs typeface="Amatic SC" panose="00000500000000000000" pitchFamily="2" charset="-79"/>
                        </a:rPr>
                        <a:t>HLP</a:t>
                      </a:r>
                      <a:r>
                        <a:rPr lang="en-US" sz="1600" b="1" baseline="0" dirty="0">
                          <a:solidFill>
                            <a:srgbClr val="FFFF00"/>
                          </a:solidFill>
                          <a:latin typeface="Amatic SC" panose="00000500000000000000" pitchFamily="2" charset="-79"/>
                          <a:cs typeface="Amatic SC" panose="00000500000000000000" pitchFamily="2" charset="-79"/>
                        </a:rPr>
                        <a:t> WAY</a:t>
                      </a:r>
                      <a:r>
                        <a:rPr lang="en-US" sz="1600" b="1" dirty="0">
                          <a:solidFill>
                            <a:srgbClr val="FFFF00"/>
                          </a:solidFill>
                          <a:latin typeface="Amatic SC" panose="00000500000000000000" pitchFamily="2" charset="-79"/>
                          <a:cs typeface="Amatic SC" panose="00000500000000000000" pitchFamily="2" charset="-79"/>
                        </a:rPr>
                        <a:t> </a:t>
                      </a:r>
                    </a:p>
                    <a:p>
                      <a:pPr algn="ctr"/>
                      <a:r>
                        <a:rPr lang="en-US" sz="1600" b="1" dirty="0">
                          <a:solidFill>
                            <a:srgbClr val="FFFF00"/>
                          </a:solidFill>
                          <a:latin typeface="Amatic SC" panose="00000500000000000000" pitchFamily="2" charset="-79"/>
                          <a:cs typeface="Amatic SC" panose="00000500000000000000" pitchFamily="2" charset="-79"/>
                        </a:rPr>
                        <a:t>Students take ownership of their learning</a:t>
                      </a:r>
                    </a:p>
                    <a:p>
                      <a:pPr algn="ctr"/>
                      <a:endParaRPr lang="en-US" sz="1600" b="1" dirty="0">
                        <a:solidFill>
                          <a:srgbClr val="FFFF00"/>
                        </a:solidFill>
                        <a:latin typeface="Amatic SC" panose="00000500000000000000" pitchFamily="2" charset="-79"/>
                        <a:cs typeface="Amatic SC" panose="00000500000000000000" pitchFamily="2" charset="-79"/>
                      </a:endParaRPr>
                    </a:p>
                    <a:p>
                      <a:pPr algn="ctr"/>
                      <a:r>
                        <a:rPr lang="en-US" sz="1600" b="1" dirty="0">
                          <a:solidFill>
                            <a:srgbClr val="FFFF00"/>
                          </a:solidFill>
                          <a:latin typeface="Amatic SC" panose="00000500000000000000" pitchFamily="2" charset="-79"/>
                          <a:cs typeface="Amatic SC" panose="00000500000000000000" pitchFamily="2" charset="-79"/>
                        </a:rPr>
                        <a:t>Kindness, respect and Empathy are  key</a:t>
                      </a:r>
                    </a:p>
                    <a:p>
                      <a:pPr algn="ctr"/>
                      <a:endParaRPr lang="en-US" sz="1600" b="1" dirty="0">
                        <a:solidFill>
                          <a:srgbClr val="FFFF00"/>
                        </a:solidFill>
                        <a:latin typeface="Amatic SC" panose="00000500000000000000" pitchFamily="2" charset="-79"/>
                        <a:cs typeface="Amatic SC" panose="00000500000000000000" pitchFamily="2" charset="-79"/>
                      </a:endParaRPr>
                    </a:p>
                    <a:p>
                      <a:pPr algn="ctr"/>
                      <a:r>
                        <a:rPr lang="en-US" sz="1600" b="1" dirty="0">
                          <a:solidFill>
                            <a:srgbClr val="FFFF00"/>
                          </a:solidFill>
                          <a:latin typeface="Amatic SC" panose="00000500000000000000" pitchFamily="2" charset="-79"/>
                          <a:cs typeface="Amatic SC" panose="00000500000000000000" pitchFamily="2" charset="-79"/>
                        </a:rPr>
                        <a:t>Inspiring Learning Environments </a:t>
                      </a:r>
                    </a:p>
                    <a:p>
                      <a:pPr algn="ctr"/>
                      <a:endParaRPr lang="en-US" sz="1600" b="1" dirty="0">
                        <a:solidFill>
                          <a:srgbClr val="FFFF00"/>
                        </a:solidFill>
                        <a:latin typeface="Amatic SC" panose="00000500000000000000" pitchFamily="2" charset="-79"/>
                        <a:cs typeface="Amatic SC" panose="00000500000000000000" pitchFamily="2" charset="-79"/>
                      </a:endParaRPr>
                    </a:p>
                    <a:p>
                      <a:pPr algn="ctr"/>
                      <a:r>
                        <a:rPr lang="en-US" sz="1600" b="1" dirty="0">
                          <a:solidFill>
                            <a:srgbClr val="FFFF00"/>
                          </a:solidFill>
                          <a:latin typeface="Amatic SC" panose="00000500000000000000" pitchFamily="2" charset="-79"/>
                          <a:cs typeface="Amatic SC" panose="00000500000000000000" pitchFamily="2" charset="-79"/>
                        </a:rPr>
                        <a:t>Pupil Voice </a:t>
                      </a:r>
                    </a:p>
                    <a:p>
                      <a:pPr algn="ctr"/>
                      <a:endParaRPr lang="en-US" sz="1600" b="1" dirty="0">
                        <a:solidFill>
                          <a:srgbClr val="FFFF0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FF00"/>
                          </a:solidFill>
                          <a:latin typeface="Amatic SC" panose="00000500000000000000" pitchFamily="2" charset="-79"/>
                          <a:cs typeface="Amatic SC" panose="00000500000000000000" pitchFamily="2" charset="-79"/>
                        </a:rPr>
                        <a:t>Restorative</a:t>
                      </a:r>
                      <a:r>
                        <a:rPr lang="en-GB" sz="1600" b="1" baseline="0" dirty="0">
                          <a:solidFill>
                            <a:srgbClr val="FFFF00"/>
                          </a:solidFill>
                          <a:latin typeface="Amatic SC" panose="00000500000000000000" pitchFamily="2" charset="-79"/>
                          <a:cs typeface="Amatic SC" panose="00000500000000000000" pitchFamily="2" charset="-79"/>
                        </a:rPr>
                        <a:t> Approach</a:t>
                      </a:r>
                      <a:r>
                        <a:rPr lang="en-GB" sz="1600" b="1" dirty="0">
                          <a:solidFill>
                            <a:srgbClr val="FFFF00"/>
                          </a:solidFill>
                          <a:latin typeface="Amatic SC" panose="00000500000000000000" pitchFamily="2" charset="-79"/>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FFFF00"/>
                        </a:solidFill>
                        <a:latin typeface="Amatic SC" panose="00000500000000000000" pitchFamily="2" charset="-79"/>
                        <a:cs typeface="Amatic SC" panose="00000500000000000000" pitchFamily="2" charset="-79"/>
                      </a:endParaRPr>
                    </a:p>
                    <a:p>
                      <a:pPr algn="ctr"/>
                      <a:r>
                        <a:rPr lang="en-US" sz="1600" b="1" dirty="0">
                          <a:solidFill>
                            <a:srgbClr val="FFFF00"/>
                          </a:solidFill>
                          <a:latin typeface="Amatic SC" panose="00000500000000000000" pitchFamily="2" charset="-79"/>
                          <a:cs typeface="Amatic SC" panose="00000500000000000000" pitchFamily="2" charset="-79"/>
                        </a:rPr>
                        <a:t>Core Principles </a:t>
                      </a:r>
                      <a:endParaRPr lang="en-GB" sz="1600" b="1"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matic SC" panose="00000500000000000000" pitchFamily="2" charset="-79"/>
                        </a:rPr>
                        <a:t>Character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Our virtues of respect, empathy, aspirations, confidence</a:t>
                      </a:r>
                      <a:r>
                        <a:rPr lang="en-US" sz="1000" baseline="0" dirty="0">
                          <a:solidFill>
                            <a:schemeClr val="tx1"/>
                          </a:solidFill>
                          <a:latin typeface="+mn-lt"/>
                        </a:rPr>
                        <a:t> and honesty</a:t>
                      </a:r>
                      <a:r>
                        <a:rPr lang="en-US" sz="1000" dirty="0">
                          <a:solidFill>
                            <a:schemeClr val="tx1"/>
                          </a:solidFill>
                          <a:latin typeface="+mn-lt"/>
                        </a:rPr>
                        <a:t>,  are tangible throughout 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Cornerstones 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ITMP planning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Provision for Jigsaw,  PSHE, Cosmic yoga and meditation.</a:t>
                      </a:r>
                      <a:r>
                        <a:rPr lang="en-US" sz="1000" dirty="0">
                          <a:solidFill>
                            <a:schemeClr val="bg1">
                              <a:lumMod val="50000"/>
                            </a:schemeClr>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matic SC" panose="00000500000000000000" pitchFamily="2" charset="-79"/>
                        </a:rPr>
                        <a:t>Spiritual Insight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n-lt"/>
                        </a:rPr>
                        <a:t>Children have profound and stirring experiences of religious education, celebrations and festivals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Cultural day and festival calendar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The curriculum and school life make spirituality relevant and accessible to all, irrespective of faith or belief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Positive Relationships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mn-lt"/>
                          <a:cs typeface="Amatic SC" panose="00000500000000000000" pitchFamily="2" charset="-79"/>
                        </a:rPr>
                        <a:t>Educational Excellence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latin typeface="+mn-lt"/>
                          <a:ea typeface="+mn-ea"/>
                          <a:cs typeface="+mn-cs"/>
                        </a:rPr>
                        <a:t>We celebrate perseverance, resilience and risk taking, ensuring children welcome challenge and embrace mistakes.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Engage in empathic dialogue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Culture of intellectual curiosity and continuous professional development.</a:t>
                      </a:r>
                      <a:endParaRPr lang="en-GB" sz="1000" dirty="0">
                        <a:solidFill>
                          <a:schemeClr val="bg1">
                            <a:lumMod val="50000"/>
                          </a:schemeClr>
                        </a:solidFill>
                        <a:latin typeface="+mn-lt"/>
                        <a:cs typeface="Amatic SC" panose="00000500000000000000" pitchFamily="2" charset="-79"/>
                      </a:endParaRPr>
                    </a:p>
                    <a:p>
                      <a:pPr algn="ctr">
                        <a:lnSpc>
                          <a:spcPct val="100000"/>
                        </a:lnSpc>
                      </a:pPr>
                      <a:endParaRPr lang="en-US" sz="900" dirty="0"/>
                    </a:p>
                    <a:p>
                      <a:pPr algn="ct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matic SC" panose="00000500000000000000" pitchFamily="2" charset="-79"/>
                        </a:rPr>
                        <a:t>Educational Excellence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Holistic,  values based and contextualised curriculum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Competitive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Children actively involved in creating their own paths of learning through ITMP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Children’s passions are evident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Committed engagement of parents/carers as co-educators</a:t>
                      </a:r>
                      <a:r>
                        <a:rPr lang="en-US" sz="1000" dirty="0"/>
                        <a:t>.</a:t>
                      </a: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matic SC" panose="00000500000000000000" pitchFamily="2" charset="-79"/>
                        </a:rPr>
                        <a:t>Spiritual Insight </a:t>
                      </a:r>
                      <a:endParaRPr lang="en-GB" sz="1600" b="1" dirty="0">
                        <a:solidFill>
                          <a:schemeClr val="tx1"/>
                        </a:solidFill>
                        <a:latin typeface="+mn-lt"/>
                        <a:cs typeface="Amatic SC" panose="00000500000000000000" pitchFamily="2" charset="-79"/>
                      </a:endParaRPr>
                    </a:p>
                    <a:p>
                      <a:pPr algn="ctr"/>
                      <a:r>
                        <a:rPr lang="en-US" sz="1000" dirty="0">
                          <a:latin typeface="+mn-lt"/>
                        </a:rPr>
                        <a:t>Children evidence spiritual insight in terms of their own identity, their relationship with others, with the wider</a:t>
                      </a:r>
                      <a:r>
                        <a:rPr lang="en-US" sz="1000" baseline="0" dirty="0">
                          <a:latin typeface="+mn-lt"/>
                        </a:rPr>
                        <a:t> world.</a:t>
                      </a:r>
                      <a:endParaRPr lang="en-US" sz="1000" dirty="0">
                        <a:latin typeface="+mn-lt"/>
                      </a:endParaRPr>
                    </a:p>
                    <a:p>
                      <a:pPr algn="ctr"/>
                      <a:endParaRPr lang="en-US"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Positive Relationships </a:t>
                      </a:r>
                    </a:p>
                    <a:p>
                      <a:pPr algn="ctr"/>
                      <a:endParaRPr lang="en-US" sz="1000" dirty="0">
                        <a:solidFill>
                          <a:schemeClr val="bg1">
                            <a:lumMod val="50000"/>
                          </a:schemeClr>
                        </a:solidFill>
                        <a:latin typeface="+mn-lt"/>
                        <a:cs typeface="Amatic SC" panose="00000500000000000000" pitchFamily="2" charset="-79"/>
                      </a:endParaRPr>
                    </a:p>
                    <a:p>
                      <a:pPr algn="ctr"/>
                      <a:r>
                        <a:rPr lang="en-US" sz="1000" dirty="0"/>
                        <a:t>All are committed to their own personal journey of self-discovery</a:t>
                      </a: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matic SC" panose="00000500000000000000" pitchFamily="2" charset="-79"/>
                        </a:rPr>
                        <a:t>Character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Children make conscientious choices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latin typeface="+mn-lt"/>
                        </a:rPr>
                        <a:t> C</a:t>
                      </a:r>
                      <a:r>
                        <a:rPr lang="en-US" sz="1000" dirty="0">
                          <a:solidFill>
                            <a:schemeClr val="tx1"/>
                          </a:solidFill>
                          <a:latin typeface="+mn-lt"/>
                        </a:rPr>
                        <a:t>hildren develop moral Literacy, </a:t>
                      </a:r>
                      <a:r>
                        <a:rPr lang="en-GB" sz="1000" b="0" i="0" kern="1200" dirty="0">
                          <a:solidFill>
                            <a:schemeClr val="dk1"/>
                          </a:solidFill>
                          <a:latin typeface="+mn-lt"/>
                          <a:ea typeface="+mn-ea"/>
                          <a:cs typeface="+mn-cs"/>
                        </a:rPr>
                        <a:t>skills include sensitivity, listening, reflecting, critical thinking and understanding </a:t>
                      </a: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Provision for Jigsaw,  PSHE, Kindness ceremonies,  Cosmic yoga and meditation.</a:t>
                      </a:r>
                      <a:r>
                        <a:rPr lang="en-US" sz="1000" dirty="0">
                          <a:solidFill>
                            <a:schemeClr val="bg1">
                              <a:lumMod val="50000"/>
                            </a:schemeClr>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7661565"/>
                  </a:ext>
                </a:extLst>
              </a:tr>
              <a:tr h="989017">
                <a:tc vMerge="1">
                  <a:txBody>
                    <a:bodyPr/>
                    <a:lstStyle/>
                    <a:p>
                      <a:pPr algn="ctr"/>
                      <a:r>
                        <a:rPr lang="en-US" sz="2400" b="0" dirty="0">
                          <a:latin typeface="Amatic SC" panose="00000500000000000000" pitchFamily="2" charset="-79"/>
                          <a:cs typeface="Amatic SC" panose="00000500000000000000" pitchFamily="2" charset="-79"/>
                        </a:rPr>
                        <a:t>Core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fontAlgn="base"/>
                      <a:r>
                        <a:rPr lang="en-GB" sz="1800" b="1" u="none" strike="noStrike" kern="1200" dirty="0">
                          <a:solidFill>
                            <a:schemeClr val="dk1"/>
                          </a:solidFill>
                          <a:effectLst/>
                          <a:latin typeface="+mn-lt"/>
                          <a:ea typeface="+mn-ea"/>
                          <a:cs typeface="+mn-cs"/>
                        </a:rPr>
                        <a:t>Challenge for All, Achievement for All.</a:t>
                      </a:r>
                    </a:p>
                    <a:p>
                      <a:pPr algn="just" fontAlgn="base"/>
                      <a:r>
                        <a:rPr lang="en-GB" sz="1800" b="0" u="none" strike="noStrike" kern="1200" dirty="0">
                          <a:solidFill>
                            <a:schemeClr val="dk1"/>
                          </a:solidFill>
                          <a:effectLst/>
                          <a:latin typeface="+mn-lt"/>
                          <a:ea typeface="+mn-ea"/>
                          <a:cs typeface="+mn-cs"/>
                        </a:rPr>
                        <a:t>In order to create an inclusive school where everyone can achieve, whatever their background, we promote an ethos of respect and empathy, where diversity is valued and celebrated – both within school and the wider world. Safeguarding and welfare is extremely important and pupils are taught the virtues of empathy, honesty and what it means to be confident and aspirational.</a:t>
                      </a:r>
                      <a:endParaRPr lang="en-GB" sz="16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34059294"/>
                  </a:ext>
                </a:extLst>
              </a:tr>
            </a:tbl>
          </a:graphicData>
        </a:graphic>
      </p:graphicFrame>
    </p:spTree>
    <p:extLst>
      <p:ext uri="{BB962C8B-B14F-4D97-AF65-F5344CB8AC3E}">
        <p14:creationId xmlns:p14="http://schemas.microsoft.com/office/powerpoint/2010/main" val="224984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84169116"/>
              </p:ext>
            </p:extLst>
          </p:nvPr>
        </p:nvGraphicFramePr>
        <p:xfrm>
          <a:off x="171904" y="512838"/>
          <a:ext cx="11848192" cy="6187440"/>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62397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Autumn 1</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FFF00"/>
                          </a:solidFill>
                          <a:latin typeface="Amatic SC" panose="00000500000000000000" pitchFamily="2" charset="-79"/>
                          <a:cs typeface="Amatic SC" panose="00000500000000000000" pitchFamily="2" charset="-79"/>
                        </a:rPr>
                        <a:t>Autumn 2</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Spring 1</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Spring 2</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Summer 1</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3600" dirty="0">
                          <a:solidFill>
                            <a:srgbClr val="FFFF00"/>
                          </a:solidFill>
                          <a:latin typeface="Amatic SC" panose="00000500000000000000" pitchFamily="2" charset="-79"/>
                          <a:cs typeface="Amatic SC" panose="00000500000000000000" pitchFamily="2" charset="-79"/>
                        </a:rPr>
                        <a:t>Summer 2</a:t>
                      </a:r>
                      <a:endParaRPr lang="en-GB" sz="3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913285939"/>
                  </a:ext>
                </a:extLst>
              </a:tr>
              <a:tr h="683396">
                <a:tc>
                  <a:txBody>
                    <a:bodyPr/>
                    <a:lstStyle/>
                    <a:p>
                      <a:pPr algn="ctr"/>
                      <a:r>
                        <a:rPr lang="en-US" sz="2000" b="0" dirty="0">
                          <a:solidFill>
                            <a:srgbClr val="FFFF00"/>
                          </a:solidFill>
                          <a:latin typeface="Amatic SC" panose="00000500000000000000" pitchFamily="2" charset="-79"/>
                          <a:cs typeface="Amatic SC" panose="00000500000000000000" pitchFamily="2" charset="-79"/>
                        </a:rPr>
                        <a:t>General Themes </a:t>
                      </a:r>
                      <a:endParaRPr lang="en-GB" sz="20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Me</a:t>
                      </a:r>
                      <a:r>
                        <a:rPr lang="en-US" sz="2000" baseline="0" dirty="0">
                          <a:solidFill>
                            <a:srgbClr val="FFFF00"/>
                          </a:solidFill>
                          <a:latin typeface="Amatic SC" panose="00000500000000000000" pitchFamily="2" charset="-79"/>
                          <a:cs typeface="Amatic SC" panose="00000500000000000000" pitchFamily="2" charset="-79"/>
                        </a:rPr>
                        <a:t> and my Community!</a:t>
                      </a:r>
                      <a:endParaRPr lang="en-US" sz="20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Once</a:t>
                      </a:r>
                      <a:r>
                        <a:rPr lang="en-US" sz="2000" baseline="0" dirty="0">
                          <a:solidFill>
                            <a:srgbClr val="FFFF00"/>
                          </a:solidFill>
                          <a:latin typeface="Amatic SC" panose="00000500000000000000" pitchFamily="2" charset="-79"/>
                          <a:cs typeface="Amatic SC" panose="00000500000000000000" pitchFamily="2" charset="-79"/>
                        </a:rPr>
                        <a:t> upon a Time</a:t>
                      </a:r>
                      <a:endParaRPr lang="en-US" sz="20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Starry</a:t>
                      </a:r>
                      <a:r>
                        <a:rPr lang="en-US" sz="2000" baseline="0" dirty="0">
                          <a:solidFill>
                            <a:srgbClr val="FFFF00"/>
                          </a:solidFill>
                          <a:latin typeface="Amatic SC" panose="00000500000000000000" pitchFamily="2" charset="-79"/>
                          <a:cs typeface="Amatic SC" panose="00000500000000000000" pitchFamily="2" charset="-79"/>
                        </a:rPr>
                        <a:t> Night!</a:t>
                      </a:r>
                      <a:endParaRPr lang="en-US" sz="20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Dangerous</a:t>
                      </a:r>
                      <a:r>
                        <a:rPr lang="en-US" sz="2000" baseline="0" dirty="0">
                          <a:solidFill>
                            <a:srgbClr val="FFFF00"/>
                          </a:solidFill>
                          <a:latin typeface="Amatic SC" panose="00000500000000000000" pitchFamily="2" charset="-79"/>
                          <a:cs typeface="Amatic SC" panose="00000500000000000000" pitchFamily="2" charset="-79"/>
                        </a:rPr>
                        <a:t> Dinosaurs</a:t>
                      </a:r>
                      <a:r>
                        <a:rPr lang="en-US" sz="20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Big Wide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Sunshine</a:t>
                      </a:r>
                      <a:r>
                        <a:rPr lang="en-US" sz="2000" baseline="0" dirty="0">
                          <a:solidFill>
                            <a:srgbClr val="FFFF00"/>
                          </a:solidFill>
                          <a:latin typeface="Amatic SC" panose="00000500000000000000" pitchFamily="2" charset="-79"/>
                          <a:cs typeface="Amatic SC" panose="00000500000000000000" pitchFamily="2" charset="-79"/>
                        </a:rPr>
                        <a:t> and Sunflowers</a:t>
                      </a:r>
                      <a:r>
                        <a:rPr lang="en-US" sz="20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2050188">
                <a:tc>
                  <a:txBody>
                    <a:bodyPr/>
                    <a:lstStyle/>
                    <a:p>
                      <a:pPr algn="ctr"/>
                      <a:r>
                        <a:rPr lang="en-US" sz="2400" b="1" dirty="0">
                          <a:solidFill>
                            <a:srgbClr val="FFFF00"/>
                          </a:solidFill>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FF00"/>
                          </a:solidFill>
                          <a:latin typeface="Amatic SC" panose="00000500000000000000" pitchFamily="2" charset="-79"/>
                          <a:cs typeface="Amatic SC" panose="00000500000000000000" pitchFamily="2" charset="-79"/>
                        </a:rPr>
                        <a:t>Assemblies / Sharing Circles , Time to talk.</a:t>
                      </a:r>
                    </a:p>
                    <a:p>
                      <a:pPr algn="ctr"/>
                      <a:endParaRPr lang="en-US" sz="500" b="1" dirty="0">
                        <a:solidFill>
                          <a:srgbClr val="FFFF0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rgbClr val="FFFF00"/>
                          </a:solidFill>
                          <a:effectLst/>
                          <a:latin typeface="+mn-lt"/>
                          <a:ea typeface="+mn-ea"/>
                          <a:cs typeface="+mn-cs"/>
                        </a:rPr>
                        <a:t>Will</a:t>
                      </a:r>
                      <a:r>
                        <a:rPr lang="en-US" sz="1100" b="0" i="0" kern="1200" baseline="0" dirty="0">
                          <a:solidFill>
                            <a:srgbClr val="FFFF00"/>
                          </a:solidFill>
                          <a:effectLst/>
                          <a:latin typeface="+mn-lt"/>
                          <a:ea typeface="+mn-ea"/>
                          <a:cs typeface="+mn-cs"/>
                        </a:rPr>
                        <a:t> cover </a:t>
                      </a:r>
                      <a:r>
                        <a:rPr lang="en-US" sz="1100" b="0" i="0" kern="1200" dirty="0">
                          <a:solidFill>
                            <a:srgbClr val="FFFF00"/>
                          </a:solidFill>
                          <a:effectLst/>
                          <a:latin typeface="+mn-lt"/>
                          <a:ea typeface="+mn-ea"/>
                          <a:cs typeface="+mn-cs"/>
                        </a:rPr>
                        <a:t>the principles and values of our school.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rgbClr val="FFFF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rtl="0" fontAlgn="base"/>
                      <a:r>
                        <a:rPr lang="en-US" sz="1600" b="1" i="0" dirty="0">
                          <a:solidFill>
                            <a:schemeClr val="tx1"/>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tx1"/>
                          </a:solidFill>
                          <a:effectLst/>
                          <a:latin typeface="+mn-lt"/>
                        </a:rPr>
                        <a:t>Mutual</a:t>
                      </a:r>
                    </a:p>
                    <a:p>
                      <a:pPr algn="ctr" rtl="0" fontAlgn="base"/>
                      <a:r>
                        <a:rPr lang="en-US" sz="1600" b="1" i="0" dirty="0">
                          <a:solidFill>
                            <a:schemeClr val="tx1"/>
                          </a:solidFill>
                          <a:effectLst/>
                          <a:latin typeface="+mn-lt"/>
                        </a:rPr>
                        <a:t>Tolerance</a:t>
                      </a:r>
                      <a:r>
                        <a:rPr lang="en-US" sz="1600" b="1" i="0" dirty="0">
                          <a:solidFill>
                            <a:schemeClr val="bg1">
                              <a:lumMod val="50000"/>
                            </a:schemeClr>
                          </a:solidFill>
                          <a:effectLst/>
                          <a:latin typeface="+mn-lt"/>
                        </a:rPr>
                        <a:t>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tx1"/>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school</a:t>
                      </a:r>
                      <a:r>
                        <a:rPr lang="en-GB" sz="1000" baseline="0" dirty="0">
                          <a:solidFill>
                            <a:schemeClr val="tx1"/>
                          </a:solidFill>
                          <a:latin typeface="+mn-lt"/>
                        </a:rPr>
                        <a:t> family </a:t>
                      </a:r>
                      <a:r>
                        <a:rPr lang="en-GB" sz="1000" dirty="0">
                          <a:solidFill>
                            <a:schemeClr val="tx1"/>
                          </a:solidFill>
                          <a:latin typeface="+mn-lt"/>
                        </a:rPr>
                        <a:t>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tx1"/>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tx1"/>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can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tx1"/>
                          </a:solidFill>
                          <a:effectLst/>
                          <a:latin typeface="+mn-lt"/>
                        </a:rPr>
                        <a:t>Recap all British Values</a:t>
                      </a:r>
                      <a:r>
                        <a:rPr lang="en-US" sz="1600" b="1" i="0" dirty="0">
                          <a:solidFill>
                            <a:schemeClr val="bg1">
                              <a:lumMod val="50000"/>
                            </a:schemeClr>
                          </a:solidFill>
                          <a:effectLst/>
                          <a:latin typeface="+mn-lt"/>
                        </a:rPr>
                        <a:t> </a:t>
                      </a:r>
                    </a:p>
                    <a:p>
                      <a:pPr algn="ct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0817584"/>
                  </a:ext>
                </a:extLst>
              </a:tr>
              <a:tr h="1337079">
                <a:tc>
                  <a:txBody>
                    <a:bodyPr/>
                    <a:lstStyle/>
                    <a:p>
                      <a:pPr algn="ctr"/>
                      <a:r>
                        <a:rPr lang="en-US" sz="2400" b="1" dirty="0">
                          <a:solidFill>
                            <a:srgbClr val="FFFF00"/>
                          </a:solidFill>
                          <a:latin typeface="Amatic SC" panose="00000500000000000000" pitchFamily="2" charset="-79"/>
                          <a:cs typeface="Amatic SC" panose="00000500000000000000" pitchFamily="2" charset="-79"/>
                        </a:rPr>
                        <a:t>Assessment opportunities </a:t>
                      </a:r>
                      <a:endParaRPr lang="en-GB" sz="2400" b="1"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a:t>
                      </a:r>
                    </a:p>
                    <a:p>
                      <a:pPr algn="ctr"/>
                      <a:r>
                        <a:rPr lang="en-US" sz="1050" dirty="0">
                          <a:solidFill>
                            <a:schemeClr val="tx1"/>
                          </a:solidFill>
                          <a:latin typeface="+mn-lt"/>
                          <a:cs typeface="Amatic SC" panose="00000500000000000000" pitchFamily="2" charset="-79"/>
                        </a:rPr>
                        <a:t>Identify</a:t>
                      </a:r>
                      <a:r>
                        <a:rPr lang="en-US" sz="1050" baseline="0" dirty="0">
                          <a:solidFill>
                            <a:schemeClr val="tx1"/>
                          </a:solidFill>
                          <a:latin typeface="+mn-lt"/>
                          <a:cs typeface="Amatic SC" panose="00000500000000000000" pitchFamily="2" charset="-79"/>
                        </a:rPr>
                        <a:t> non – readers. </a:t>
                      </a:r>
                      <a:r>
                        <a:rPr lang="en-US" sz="1050" dirty="0">
                          <a:solidFill>
                            <a:schemeClr val="tx1"/>
                          </a:solidFill>
                          <a:latin typeface="+mn-lt"/>
                          <a:cs typeface="Amatic SC" panose="00000500000000000000" pitchFamily="2" charset="-79"/>
                        </a:rPr>
                        <a:t> </a:t>
                      </a:r>
                    </a:p>
                    <a:p>
                      <a:pPr algn="ctr"/>
                      <a:r>
                        <a:rPr lang="en-US" sz="1050" dirty="0">
                          <a:solidFill>
                            <a:schemeClr val="tx1"/>
                          </a:solidFill>
                          <a:latin typeface="+mn-lt"/>
                          <a:cs typeface="Amatic SC" panose="00000500000000000000" pitchFamily="2" charset="-79"/>
                        </a:rPr>
                        <a:t>Phonic Intervention groups</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Pupil</a:t>
                      </a:r>
                      <a:r>
                        <a:rPr lang="en-US" sz="1050" baseline="0" dirty="0">
                          <a:solidFill>
                            <a:schemeClr val="tx1"/>
                          </a:solidFill>
                          <a:latin typeface="+mn-lt"/>
                          <a:cs typeface="Amatic SC" panose="00000500000000000000" pitchFamily="2" charset="-79"/>
                        </a:rPr>
                        <a:t> Premium meetings.</a:t>
                      </a:r>
                    </a:p>
                    <a:p>
                      <a:pPr algn="ctr"/>
                      <a:r>
                        <a:rPr lang="en-US" sz="1050" baseline="0" dirty="0">
                          <a:solidFill>
                            <a:schemeClr val="tx1"/>
                          </a:solidFill>
                          <a:latin typeface="+mn-lt"/>
                          <a:cs typeface="Amatic SC" panose="00000500000000000000" pitchFamily="2" charset="-79"/>
                        </a:rPr>
                        <a:t>Governors' meetings.</a:t>
                      </a:r>
                      <a:r>
                        <a:rPr lang="en-US" sz="1050" dirty="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Pupil Progress</a:t>
                      </a:r>
                    </a:p>
                    <a:p>
                      <a:pPr algn="ctr"/>
                      <a:r>
                        <a:rPr lang="en-GB" sz="1050" dirty="0">
                          <a:solidFill>
                            <a:schemeClr val="tx1"/>
                          </a:solidFill>
                          <a:latin typeface="+mn-lt"/>
                          <a:cs typeface="Amatic SC" panose="00000500000000000000" pitchFamily="2" charset="-79"/>
                        </a:rPr>
                        <a:t>Pupil Premium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r>
                        <a:rPr lang="en-US" sz="1050" dirty="0">
                          <a:solidFill>
                            <a:schemeClr val="tx1"/>
                          </a:solidFill>
                          <a:latin typeface="+mn-lt"/>
                          <a:cs typeface="Amatic SC" panose="00000500000000000000" pitchFamily="2" charset="-79"/>
                        </a:rPr>
                        <a:t>EOY</a:t>
                      </a:r>
                      <a:r>
                        <a:rPr lang="en-US" sz="1050" baseline="0" dirty="0">
                          <a:solidFill>
                            <a:schemeClr val="tx1"/>
                          </a:solidFill>
                          <a:latin typeface="+mn-lt"/>
                          <a:cs typeface="Amatic SC" panose="00000500000000000000" pitchFamily="2" charset="-79"/>
                        </a:rPr>
                        <a:t> data</a:t>
                      </a:r>
                      <a:r>
                        <a:rPr lang="en-US"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Pupil Progress</a:t>
                      </a:r>
                    </a:p>
                    <a:p>
                      <a:pPr algn="ctr"/>
                      <a:r>
                        <a:rPr lang="en-GB" sz="1050" dirty="0">
                          <a:solidFill>
                            <a:schemeClr val="tx1"/>
                          </a:solidFill>
                          <a:latin typeface="+mn-lt"/>
                          <a:cs typeface="Amatic SC" panose="00000500000000000000" pitchFamily="2" charset="-79"/>
                        </a:rPr>
                        <a:t>Pupil Premium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tx1"/>
                          </a:solidFill>
                          <a:latin typeface="+mn-lt"/>
                          <a:cs typeface="Amatic SC" panose="00000500000000000000" pitchFamily="2" charset="-79"/>
                        </a:rPr>
                        <a:t>EYFS team meetings</a:t>
                      </a:r>
                    </a:p>
                    <a:p>
                      <a:pPr algn="ctr"/>
                      <a:r>
                        <a:rPr lang="en-US" sz="1050" dirty="0">
                          <a:solidFill>
                            <a:schemeClr val="tx1"/>
                          </a:solidFill>
                          <a:latin typeface="+mn-lt"/>
                          <a:cs typeface="Amatic SC" panose="00000500000000000000" pitchFamily="2" charset="-79"/>
                        </a:rPr>
                        <a:t>EOY</a:t>
                      </a:r>
                      <a:r>
                        <a:rPr lang="en-US" sz="1050" baseline="0" dirty="0">
                          <a:solidFill>
                            <a:schemeClr val="tx1"/>
                          </a:solidFill>
                          <a:latin typeface="+mn-lt"/>
                          <a:cs typeface="Amatic SC" panose="00000500000000000000" pitchFamily="2" charset="-79"/>
                        </a:rPr>
                        <a:t> data</a:t>
                      </a:r>
                      <a:r>
                        <a:rPr lang="en-US"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Pupil Progress</a:t>
                      </a:r>
                    </a:p>
                    <a:p>
                      <a:pPr algn="ctr"/>
                      <a:r>
                        <a:rPr lang="en-GB" sz="1050" dirty="0">
                          <a:solidFill>
                            <a:schemeClr val="tx1"/>
                          </a:solidFill>
                          <a:latin typeface="+mn-lt"/>
                          <a:cs typeface="Amatic SC" panose="00000500000000000000" pitchFamily="2" charset="-79"/>
                        </a:rPr>
                        <a:t>Pupil Premium</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tx1"/>
                          </a:solidFill>
                          <a:latin typeface="+mn-lt"/>
                          <a:cs typeface="Amatic SC" panose="00000500000000000000" pitchFamily="2" charset="-79"/>
                        </a:rPr>
                        <a:t>Reports</a:t>
                      </a:r>
                      <a:r>
                        <a:rPr lang="en-US" sz="1050" baseline="0" dirty="0">
                          <a:solidFill>
                            <a:schemeClr val="tx1"/>
                          </a:solidFill>
                          <a:latin typeface="+mn-lt"/>
                          <a:cs typeface="Amatic SC" panose="00000500000000000000" pitchFamily="2" charset="-79"/>
                        </a:rPr>
                        <a:t> sent home.</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EYFS team meetings</a:t>
                      </a:r>
                    </a:p>
                    <a:p>
                      <a:pPr algn="ctr"/>
                      <a:r>
                        <a:rPr lang="en-US" sz="1050" dirty="0">
                          <a:solidFill>
                            <a:schemeClr val="tx1"/>
                          </a:solidFill>
                          <a:latin typeface="+mn-lt"/>
                          <a:cs typeface="Amatic SC" panose="00000500000000000000" pitchFamily="2" charset="-79"/>
                        </a:rPr>
                        <a:t>EOY</a:t>
                      </a:r>
                      <a:r>
                        <a:rPr lang="en-US" sz="1050" baseline="0" dirty="0">
                          <a:solidFill>
                            <a:schemeClr val="tx1"/>
                          </a:solidFill>
                          <a:latin typeface="+mn-lt"/>
                          <a:cs typeface="Amatic SC" panose="00000500000000000000" pitchFamily="2" charset="-79"/>
                        </a:rPr>
                        <a:t> data</a:t>
                      </a:r>
                      <a:r>
                        <a:rPr lang="en-US"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Pupil Progress</a:t>
                      </a:r>
                    </a:p>
                    <a:p>
                      <a:pPr algn="ctr"/>
                      <a:r>
                        <a:rPr lang="en-GB" sz="1050" dirty="0">
                          <a:solidFill>
                            <a:schemeClr val="tx1"/>
                          </a:solidFill>
                          <a:latin typeface="+mn-lt"/>
                          <a:cs typeface="Amatic SC" panose="00000500000000000000" pitchFamily="2" charset="-79"/>
                        </a:rPr>
                        <a:t>Pupil Premium</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r h="1181086">
                <a:tc>
                  <a:txBody>
                    <a:bodyPr/>
                    <a:lstStyle/>
                    <a:p>
                      <a:pPr algn="ctr"/>
                      <a:r>
                        <a:rPr lang="en-US" sz="2400" b="1" dirty="0">
                          <a:solidFill>
                            <a:srgbClr val="FFFF00"/>
                          </a:solidFill>
                          <a:latin typeface="Amatic SC" panose="00000500000000000000" pitchFamily="2" charset="-79"/>
                          <a:cs typeface="Amatic SC" panose="00000500000000000000" pitchFamily="2" charset="-79"/>
                        </a:rPr>
                        <a:t>Parental </a:t>
                      </a:r>
                    </a:p>
                    <a:p>
                      <a:pPr algn="ctr"/>
                      <a:r>
                        <a:rPr lang="en-US" sz="2400" b="1" dirty="0">
                          <a:solidFill>
                            <a:srgbClr val="FFFF00"/>
                          </a:solidFill>
                          <a:latin typeface="Amatic SC" panose="00000500000000000000" pitchFamily="2" charset="-79"/>
                          <a:cs typeface="Amatic SC" panose="00000500000000000000" pitchFamily="2" charset="-79"/>
                        </a:rPr>
                        <a:t>Involvement </a:t>
                      </a:r>
                      <a:endParaRPr lang="en-GB" sz="2400" b="1"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050" dirty="0">
                          <a:solidFill>
                            <a:schemeClr val="tx1"/>
                          </a:solidFill>
                          <a:latin typeface="+mn-lt"/>
                          <a:cs typeface="Amatic SC" panose="00000500000000000000" pitchFamily="2" charset="-79"/>
                        </a:rPr>
                        <a:t>Staggered Start </a:t>
                      </a:r>
                    </a:p>
                    <a:p>
                      <a:pPr algn="ctr"/>
                      <a:r>
                        <a:rPr lang="en-US" sz="1050" dirty="0">
                          <a:solidFill>
                            <a:schemeClr val="tx1"/>
                          </a:solidFill>
                          <a:latin typeface="+mn-lt"/>
                          <a:cs typeface="Amatic SC" panose="00000500000000000000" pitchFamily="2" charset="-79"/>
                        </a:rPr>
                        <a:t>1-1</a:t>
                      </a:r>
                      <a:r>
                        <a:rPr lang="en-US" sz="1050" baseline="0" dirty="0">
                          <a:solidFill>
                            <a:schemeClr val="tx1"/>
                          </a:solidFill>
                          <a:latin typeface="+mn-lt"/>
                          <a:cs typeface="Amatic SC" panose="00000500000000000000" pitchFamily="2" charset="-79"/>
                        </a:rPr>
                        <a:t> reviews for SEND children</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Harvest Assembly </a:t>
                      </a:r>
                    </a:p>
                    <a:p>
                      <a:pPr algn="ctr"/>
                      <a:r>
                        <a:rPr lang="en-US" sz="1050" dirty="0">
                          <a:solidFill>
                            <a:schemeClr val="tx1"/>
                          </a:solidFill>
                          <a:latin typeface="+mn-lt"/>
                          <a:cs typeface="Amatic SC" panose="00000500000000000000" pitchFamily="2" charset="-79"/>
                        </a:rPr>
                        <a:t> Parents</a:t>
                      </a:r>
                      <a:r>
                        <a:rPr lang="en-US" sz="1050" baseline="0" dirty="0">
                          <a:solidFill>
                            <a:schemeClr val="tx1"/>
                          </a:solidFill>
                          <a:latin typeface="+mn-lt"/>
                          <a:cs typeface="Amatic SC" panose="00000500000000000000" pitchFamily="2" charset="-79"/>
                        </a:rPr>
                        <a:t> invited in to read</a:t>
                      </a:r>
                      <a:r>
                        <a:rPr lang="en-US" sz="1050" dirty="0">
                          <a:solidFill>
                            <a:schemeClr val="tx1"/>
                          </a:solidFill>
                          <a:latin typeface="+mn-lt"/>
                          <a:cs typeface="Amatic SC" panose="00000500000000000000" pitchFamily="2" charset="-79"/>
                        </a:rPr>
                        <a:t> </a:t>
                      </a:r>
                    </a:p>
                    <a:p>
                      <a:pPr algn="ctr"/>
                      <a:r>
                        <a:rPr lang="en-US" sz="1050" dirty="0">
                          <a:solidFill>
                            <a:schemeClr val="tx1"/>
                          </a:solidFill>
                          <a:latin typeface="+mn-lt"/>
                          <a:cs typeface="Amatic SC" panose="00000500000000000000" pitchFamily="2" charset="-79"/>
                        </a:rPr>
                        <a:t> Wow</a:t>
                      </a:r>
                      <a:r>
                        <a:rPr lang="en-US" sz="1050" baseline="0" dirty="0">
                          <a:solidFill>
                            <a:schemeClr val="tx1"/>
                          </a:solidFill>
                          <a:latin typeface="+mn-lt"/>
                          <a:cs typeface="Amatic SC" panose="00000500000000000000" pitchFamily="2" charset="-79"/>
                        </a:rPr>
                        <a:t> stars</a:t>
                      </a:r>
                      <a:endParaRPr lang="en-US"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Phonics, vocabulary and maths workshop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Wow</a:t>
                      </a:r>
                      <a:r>
                        <a:rPr lang="en-US" sz="1050" baseline="0" dirty="0">
                          <a:solidFill>
                            <a:schemeClr val="tx1"/>
                          </a:solidFill>
                          <a:latin typeface="+mn-lt"/>
                          <a:cs typeface="Amatic SC" panose="00000500000000000000" pitchFamily="2" charset="-79"/>
                        </a:rPr>
                        <a:t> stars/Children’s voice</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Vocabulary</a:t>
                      </a:r>
                      <a:r>
                        <a:rPr lang="en-GB" sz="1050" baseline="0" dirty="0">
                          <a:solidFill>
                            <a:schemeClr val="tx1"/>
                          </a:solidFill>
                          <a:latin typeface="+mn-lt"/>
                          <a:cs typeface="Amatic SC" panose="00000500000000000000" pitchFamily="2" charset="-79"/>
                        </a:rPr>
                        <a:t> workshop</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Book</a:t>
                      </a:r>
                      <a:r>
                        <a:rPr lang="en-GB" sz="1050" baseline="0" dirty="0">
                          <a:solidFill>
                            <a:schemeClr val="tx1"/>
                          </a:solidFill>
                          <a:latin typeface="+mn-lt"/>
                          <a:cs typeface="Amatic SC" panose="00000500000000000000" pitchFamily="2" charset="-79"/>
                        </a:rPr>
                        <a:t> club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latin typeface="+mn-lt"/>
                          <a:cs typeface="Amatic SC" panose="00000500000000000000" pitchFamily="2" charset="-79"/>
                        </a:rPr>
                        <a:t>Parents invited in to read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latin typeface="+mn-lt"/>
                          <a:cs typeface="Amatic SC" panose="00000500000000000000" pitchFamily="2" charset="-79"/>
                        </a:rPr>
                        <a:t>Stay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Wow</a:t>
                      </a:r>
                      <a:r>
                        <a:rPr lang="en-US" sz="1050" baseline="0" dirty="0">
                          <a:solidFill>
                            <a:schemeClr val="tx1"/>
                          </a:solidFill>
                          <a:latin typeface="+mn-lt"/>
                          <a:cs typeface="Amatic SC" panose="00000500000000000000" pitchFamily="2" charset="-79"/>
                        </a:rPr>
                        <a:t> stars/ Children’s voice</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Writing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Look at 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Wow</a:t>
                      </a:r>
                      <a:r>
                        <a:rPr lang="en-US" sz="1050" baseline="0" dirty="0">
                          <a:solidFill>
                            <a:schemeClr val="tx1"/>
                          </a:solidFill>
                          <a:latin typeface="+mn-lt"/>
                          <a:cs typeface="Amatic SC" panose="00000500000000000000" pitchFamily="2" charset="-79"/>
                        </a:rPr>
                        <a:t> stars/ Children’s voice</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Art workshop / Gallery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Wow</a:t>
                      </a:r>
                      <a:r>
                        <a:rPr lang="en-US" sz="1050" baseline="0" dirty="0">
                          <a:solidFill>
                            <a:schemeClr val="tx1"/>
                          </a:solidFill>
                          <a:latin typeface="+mn-lt"/>
                          <a:cs typeface="Amatic SC" panose="00000500000000000000" pitchFamily="2" charset="-79"/>
                        </a:rPr>
                        <a:t> stars/ Children’s voice</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Voting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Wow</a:t>
                      </a:r>
                      <a:r>
                        <a:rPr lang="en-US" sz="1050" baseline="0" dirty="0">
                          <a:solidFill>
                            <a:schemeClr val="tx1"/>
                          </a:solidFill>
                          <a:latin typeface="+mn-lt"/>
                          <a:cs typeface="Amatic SC" panose="00000500000000000000" pitchFamily="2" charset="-79"/>
                        </a:rPr>
                        <a:t> Stars</a:t>
                      </a:r>
                      <a:r>
                        <a:rPr lang="en-US"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Graduation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4788128"/>
                  </a:ext>
                </a:extLst>
              </a:tr>
            </a:tbl>
          </a:graphicData>
        </a:graphic>
      </p:graphicFrame>
    </p:spTree>
    <p:extLst>
      <p:ext uri="{BB962C8B-B14F-4D97-AF65-F5344CB8AC3E}">
        <p14:creationId xmlns:p14="http://schemas.microsoft.com/office/powerpoint/2010/main" val="44798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734274597"/>
              </p:ext>
            </p:extLst>
          </p:nvPr>
        </p:nvGraphicFramePr>
        <p:xfrm>
          <a:off x="197738" y="719663"/>
          <a:ext cx="11796523" cy="6004560"/>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46745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rgbClr val="FFFF00"/>
                          </a:solidFill>
                          <a:latin typeface="Amatic SC" panose="00000500000000000000" pitchFamily="2" charset="-79"/>
                          <a:cs typeface="Amatic SC" panose="00000500000000000000" pitchFamily="2" charset="-79"/>
                        </a:rPr>
                        <a:t>Autumn 1</a:t>
                      </a:r>
                      <a:endParaRPr lang="en-GB" sz="2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F00"/>
                          </a:solidFill>
                          <a:latin typeface="Amatic SC" panose="00000500000000000000" pitchFamily="2" charset="-79"/>
                          <a:cs typeface="Amatic SC" panose="00000500000000000000" pitchFamily="2" charset="-79"/>
                        </a:rPr>
                        <a:t>Autumn 2</a:t>
                      </a:r>
                      <a:endParaRPr lang="en-GB" sz="2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2800" dirty="0">
                          <a:solidFill>
                            <a:srgbClr val="FFFF00"/>
                          </a:solidFill>
                          <a:latin typeface="Amatic SC" panose="00000500000000000000" pitchFamily="2" charset="-79"/>
                          <a:cs typeface="Amatic SC" panose="00000500000000000000" pitchFamily="2" charset="-79"/>
                        </a:rPr>
                        <a:t>Spring 1</a:t>
                      </a:r>
                      <a:endParaRPr lang="en-GB" sz="2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2800" dirty="0">
                          <a:solidFill>
                            <a:srgbClr val="FFFF00"/>
                          </a:solidFill>
                          <a:latin typeface="Amatic SC" panose="00000500000000000000" pitchFamily="2" charset="-79"/>
                          <a:cs typeface="Amatic SC" panose="00000500000000000000" pitchFamily="2" charset="-79"/>
                        </a:rPr>
                        <a:t>Spring 2</a:t>
                      </a:r>
                      <a:endParaRPr lang="en-GB" sz="2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2800" dirty="0">
                          <a:solidFill>
                            <a:srgbClr val="FFFF00"/>
                          </a:solidFill>
                          <a:latin typeface="Amatic SC" panose="00000500000000000000" pitchFamily="2" charset="-79"/>
                          <a:cs typeface="Amatic SC" panose="00000500000000000000" pitchFamily="2" charset="-79"/>
                        </a:rPr>
                        <a:t>Summer 1</a:t>
                      </a:r>
                      <a:endParaRPr lang="en-GB" sz="2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2800" dirty="0">
                          <a:solidFill>
                            <a:srgbClr val="FFFF00"/>
                          </a:solidFill>
                          <a:latin typeface="Amatic SC" panose="00000500000000000000" pitchFamily="2" charset="-79"/>
                          <a:cs typeface="Amatic SC" panose="00000500000000000000" pitchFamily="2" charset="-79"/>
                        </a:rPr>
                        <a:t>Summer 2</a:t>
                      </a:r>
                      <a:endParaRPr lang="en-GB" sz="28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solidFill>
                            <a:srgbClr val="FFFF00"/>
                          </a:solidFill>
                          <a:latin typeface="Amatic SC" panose="00000500000000000000" pitchFamily="2" charset="-79"/>
                          <a:cs typeface="Amatic SC" panose="00000500000000000000" pitchFamily="2" charset="-79"/>
                        </a:rPr>
                        <a:t>General Themes </a:t>
                      </a:r>
                      <a:endParaRPr lang="en-GB" sz="20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2000" dirty="0">
                          <a:solidFill>
                            <a:srgbClr val="FFFF00"/>
                          </a:solidFill>
                          <a:latin typeface="Amatic SC" panose="00000500000000000000" pitchFamily="2" charset="-79"/>
                          <a:cs typeface="Amatic SC" panose="00000500000000000000" pitchFamily="2" charset="-79"/>
                        </a:rPr>
                        <a:t>Me</a:t>
                      </a:r>
                      <a:r>
                        <a:rPr lang="en-US" sz="2000" baseline="0" dirty="0">
                          <a:solidFill>
                            <a:srgbClr val="FFFF00"/>
                          </a:solidFill>
                          <a:latin typeface="Amatic SC" panose="00000500000000000000" pitchFamily="2" charset="-79"/>
                          <a:cs typeface="Amatic SC" panose="00000500000000000000" pitchFamily="2" charset="-79"/>
                        </a:rPr>
                        <a:t> and My Community!</a:t>
                      </a:r>
                      <a:endParaRPr lang="en-US" sz="20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Once</a:t>
                      </a:r>
                      <a:r>
                        <a:rPr lang="en-US" sz="2000" baseline="0" dirty="0">
                          <a:solidFill>
                            <a:srgbClr val="FFFF00"/>
                          </a:solidFill>
                          <a:latin typeface="Amatic SC" panose="00000500000000000000" pitchFamily="2" charset="-79"/>
                          <a:cs typeface="Amatic SC" panose="00000500000000000000" pitchFamily="2" charset="-79"/>
                        </a:rPr>
                        <a:t> Upon a time!</a:t>
                      </a:r>
                      <a:endParaRPr lang="en-US" sz="20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2000" dirty="0">
                          <a:solidFill>
                            <a:srgbClr val="FFFF00"/>
                          </a:solidFill>
                          <a:latin typeface="Amatic SC" panose="00000500000000000000" pitchFamily="2" charset="-79"/>
                          <a:cs typeface="Amatic SC" panose="00000500000000000000" pitchFamily="2" charset="-79"/>
                        </a:rPr>
                        <a:t>Starry</a:t>
                      </a:r>
                      <a:r>
                        <a:rPr lang="en-US" sz="2000" baseline="0" dirty="0">
                          <a:solidFill>
                            <a:srgbClr val="FFFF00"/>
                          </a:solidFill>
                          <a:latin typeface="Amatic SC" panose="00000500000000000000" pitchFamily="2" charset="-79"/>
                          <a:cs typeface="Amatic SC" panose="00000500000000000000" pitchFamily="2" charset="-79"/>
                        </a:rPr>
                        <a:t> Night</a:t>
                      </a:r>
                      <a:r>
                        <a:rPr lang="en-US" sz="20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Dangerous</a:t>
                      </a:r>
                      <a:r>
                        <a:rPr lang="en-US" sz="2000" baseline="0" dirty="0">
                          <a:solidFill>
                            <a:srgbClr val="FFFF00"/>
                          </a:solidFill>
                          <a:latin typeface="Amatic SC" panose="00000500000000000000" pitchFamily="2" charset="-79"/>
                          <a:cs typeface="Amatic SC" panose="00000500000000000000" pitchFamily="2" charset="-79"/>
                        </a:rPr>
                        <a:t> dinosaurs</a:t>
                      </a:r>
                      <a:r>
                        <a:rPr lang="en-US" sz="20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2000" dirty="0">
                          <a:solidFill>
                            <a:srgbClr val="FFFF00"/>
                          </a:solidFill>
                          <a:latin typeface="Amatic SC" panose="00000500000000000000" pitchFamily="2" charset="-79"/>
                          <a:cs typeface="Amatic SC" panose="00000500000000000000" pitchFamily="2" charset="-79"/>
                        </a:rPr>
                        <a:t>Big</a:t>
                      </a:r>
                      <a:r>
                        <a:rPr lang="en-US" sz="2000" baseline="0" dirty="0">
                          <a:solidFill>
                            <a:srgbClr val="FFFF00"/>
                          </a:solidFill>
                          <a:latin typeface="Amatic SC" panose="00000500000000000000" pitchFamily="2" charset="-79"/>
                          <a:cs typeface="Amatic SC" panose="00000500000000000000" pitchFamily="2" charset="-79"/>
                        </a:rPr>
                        <a:t> Wide World</a:t>
                      </a:r>
                      <a:endParaRPr lang="en-US" sz="20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latin typeface="Amatic SC" panose="00000500000000000000" pitchFamily="2" charset="-79"/>
                          <a:cs typeface="Amatic SC" panose="00000500000000000000" pitchFamily="2" charset="-79"/>
                        </a:rPr>
                        <a:t>Sunshine</a:t>
                      </a:r>
                      <a:r>
                        <a:rPr lang="en-US" sz="2000" baseline="0" dirty="0">
                          <a:solidFill>
                            <a:srgbClr val="FFFF00"/>
                          </a:solidFill>
                          <a:latin typeface="Amatic SC" panose="00000500000000000000" pitchFamily="2" charset="-79"/>
                          <a:cs typeface="Amatic SC" panose="00000500000000000000" pitchFamily="2" charset="-79"/>
                        </a:rPr>
                        <a:t> and showers</a:t>
                      </a:r>
                      <a:r>
                        <a:rPr lang="en-US" sz="2000" dirty="0">
                          <a:solidFill>
                            <a:srgbClr val="FFFF00"/>
                          </a:solidFill>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rgbClr val="FFFF00"/>
                          </a:solidFill>
                          <a:latin typeface="+mn-lt"/>
                        </a:rPr>
                        <a:t>Talk to parents about what language they speak at home, try and learn a few key words and celebrate multilingualism in your setting. </a:t>
                      </a:r>
                      <a:endParaRPr lang="en-GB" sz="800" b="1" dirty="0">
                        <a:solidFill>
                          <a:srgbClr val="FFFF00"/>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11">
                  <a:txBody>
                    <a:bodyPr/>
                    <a:lstStyle/>
                    <a:p>
                      <a:pPr algn="just"/>
                      <a:r>
                        <a:rPr lang="en-US" sz="1200" b="0" i="1" dirty="0">
                          <a:latin typeface="+mn-lt"/>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story-telling and role play, where children share their ideas with support and modelling from their teacher, and sensitive questioning that invites them to elaborate, children become comfortable using a rich range of vocabulary and language structures.</a:t>
                      </a:r>
                      <a:endParaRPr lang="en-US" sz="1200" b="0" i="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solidFill>
                            <a:srgbClr val="FFFF00"/>
                          </a:solidFill>
                        </a:rPr>
                        <a:t>Whole EYFS Focus – C&amp;L is developed throughout the year through high quality interactions, daily group discussions, sharing circles, PSHE times,  stories, singing, speech and language interventions, Poetry bucket, EYFS productions, assemblies  and weekly interventions.</a:t>
                      </a:r>
                    </a:p>
                    <a:p>
                      <a:pPr algn="ctr"/>
                      <a:r>
                        <a:rPr lang="en-US" sz="1100" dirty="0">
                          <a:solidFill>
                            <a:srgbClr val="FFFF00"/>
                          </a:solidFill>
                        </a:rPr>
                        <a:t>Time for talk,</a:t>
                      </a:r>
                    </a:p>
                    <a:p>
                      <a:pPr algn="ctr"/>
                      <a:r>
                        <a:rPr lang="en-US" sz="1100" dirty="0">
                          <a:solidFill>
                            <a:srgbClr val="FFFF00"/>
                          </a:solidFill>
                        </a:rPr>
                        <a:t>Poetry Bucket sessions</a:t>
                      </a:r>
                    </a:p>
                    <a:p>
                      <a:pPr algn="ctr"/>
                      <a:r>
                        <a:rPr lang="en-US" sz="1100" dirty="0">
                          <a:solidFill>
                            <a:srgbClr val="FFFF00"/>
                          </a:solidFill>
                        </a:rPr>
                        <a:t>Helicopter Stories </a:t>
                      </a:r>
                    </a:p>
                    <a:p>
                      <a:pPr algn="ctr"/>
                      <a:r>
                        <a:rPr lang="en-US" sz="1100" dirty="0">
                          <a:solidFill>
                            <a:srgbClr val="FFFF00"/>
                          </a:solidFill>
                        </a:rPr>
                        <a:t>Curiosity Approach </a:t>
                      </a:r>
                    </a:p>
                    <a:p>
                      <a:pPr algn="ctr"/>
                      <a:endParaRPr lang="en-US" sz="1100" b="1" dirty="0">
                        <a:solidFill>
                          <a:srgbClr val="FFFF00"/>
                        </a:solidFill>
                        <a:latin typeface="Amatic SC" panose="00000500000000000000" pitchFamily="2" charset="-79"/>
                        <a:cs typeface="Amatic SC" panose="00000500000000000000" pitchFamily="2" charset="-79"/>
                      </a:endParaRPr>
                    </a:p>
                    <a:p>
                      <a:pPr algn="ctr"/>
                      <a:r>
                        <a:rPr lang="en-US" sz="1600" b="1" dirty="0">
                          <a:solidFill>
                            <a:srgbClr val="FFFF00"/>
                          </a:solidFill>
                          <a:latin typeface="Amatic SC" panose="00000500000000000000" pitchFamily="2" charset="-79"/>
                          <a:cs typeface="Amatic SC" panose="00000500000000000000" pitchFamily="2" charset="-79"/>
                        </a:rPr>
                        <a:t>Daily story time </a:t>
                      </a:r>
                      <a:endParaRPr lang="en-GB" sz="1600" b="1"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algn="ctr"/>
                      <a:r>
                        <a:rPr lang="en-US" sz="1100" b="1" dirty="0">
                          <a:solidFill>
                            <a:schemeClr val="tx1"/>
                          </a:solidFill>
                          <a:latin typeface="+mn-lt"/>
                          <a:cs typeface="Amatic SC" panose="00000500000000000000" pitchFamily="2" charset="-79"/>
                        </a:rPr>
                        <a:t>Welcome to EYFS </a:t>
                      </a:r>
                    </a:p>
                    <a:p>
                      <a:pPr algn="ctr"/>
                      <a:r>
                        <a:rPr lang="en-US" sz="900" b="0" dirty="0">
                          <a:solidFill>
                            <a:schemeClr val="tx1"/>
                          </a:solidFill>
                          <a:latin typeface="+mn-lt"/>
                          <a:cs typeface="Amatic SC" panose="00000500000000000000" pitchFamily="2" charset="-79"/>
                        </a:rPr>
                        <a:t>Fabulous</a:t>
                      </a:r>
                      <a:r>
                        <a:rPr lang="en-US" sz="900" b="0" baseline="0" dirty="0">
                          <a:solidFill>
                            <a:schemeClr val="tx1"/>
                          </a:solidFill>
                          <a:latin typeface="+mn-lt"/>
                          <a:cs typeface="Amatic SC" panose="00000500000000000000" pitchFamily="2" charset="-79"/>
                        </a:rPr>
                        <a:t> world of words</a:t>
                      </a:r>
                      <a:r>
                        <a:rPr lang="en-US" sz="900" b="0" dirty="0">
                          <a:solidFill>
                            <a:schemeClr val="tx1"/>
                          </a:solidFill>
                          <a:latin typeface="+mn-lt"/>
                          <a:cs typeface="Amatic SC" panose="00000500000000000000" pitchFamily="2" charset="-79"/>
                        </a:rPr>
                        <a:t> – word of the week</a:t>
                      </a:r>
                    </a:p>
                    <a:p>
                      <a:pPr algn="ctr"/>
                      <a:r>
                        <a:rPr lang="en-US" sz="900" b="0" dirty="0">
                          <a:solidFill>
                            <a:schemeClr val="tx1"/>
                          </a:solidFill>
                          <a:latin typeface="+mn-lt"/>
                          <a:cs typeface="Amatic SC" panose="00000500000000000000" pitchFamily="2" charset="-79"/>
                        </a:rPr>
                        <a:t>Making friends </a:t>
                      </a:r>
                    </a:p>
                    <a:p>
                      <a:pPr algn="ctr"/>
                      <a:r>
                        <a:rPr lang="en-US" sz="900" dirty="0"/>
                        <a:t>Children talking about experiences that are familiar to them</a:t>
                      </a:r>
                    </a:p>
                    <a:p>
                      <a:pPr algn="ctr"/>
                      <a:r>
                        <a:rPr lang="en-US" sz="900" b="0" dirty="0">
                          <a:solidFill>
                            <a:schemeClr val="tx1"/>
                          </a:solidFill>
                          <a:latin typeface="+mn-lt"/>
                          <a:cs typeface="Amatic SC" panose="00000500000000000000" pitchFamily="2" charset="-79"/>
                        </a:rPr>
                        <a:t>What are your passions / goals/ dreams? </a:t>
                      </a:r>
                    </a:p>
                    <a:p>
                      <a:pPr algn="ctr"/>
                      <a:r>
                        <a:rPr lang="en-US" sz="900" b="0" dirty="0">
                          <a:solidFill>
                            <a:schemeClr val="tx1"/>
                          </a:solidFill>
                          <a:latin typeface="+mn-lt"/>
                          <a:cs typeface="Amatic SC" panose="00000500000000000000" pitchFamily="2" charset="-79"/>
                        </a:rPr>
                        <a:t>Rhyming and alliteration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Curiosity</a:t>
                      </a:r>
                      <a:r>
                        <a:rPr lang="en-US" sz="900" b="0" baseline="0" dirty="0">
                          <a:solidFill>
                            <a:schemeClr val="tx1"/>
                          </a:solidFill>
                          <a:latin typeface="+mn-lt"/>
                          <a:cs typeface="Amatic SC" panose="00000500000000000000" pitchFamily="2" charset="-79"/>
                        </a:rPr>
                        <a:t> Cube</a:t>
                      </a:r>
                      <a:endParaRPr lang="en-GB" sz="900" b="0" dirty="0">
                        <a:solidFill>
                          <a:schemeClr val="tx1"/>
                        </a:solidFill>
                        <a:latin typeface="+mn-lt"/>
                        <a:cs typeface="Amatic SC" panose="00000500000000000000" pitchFamily="2" charset="-79"/>
                      </a:endParaRPr>
                    </a:p>
                    <a:p>
                      <a:pPr algn="ctr"/>
                      <a:r>
                        <a:rPr lang="en-US" sz="900" b="0" dirty="0">
                          <a:solidFill>
                            <a:schemeClr val="tx1"/>
                          </a:solidFill>
                          <a:latin typeface="+mn-lt"/>
                          <a:cs typeface="Amatic SC" panose="00000500000000000000" pitchFamily="2" charset="-79"/>
                        </a:rPr>
                        <a:t>Sharing facts about me!  </a:t>
                      </a:r>
                    </a:p>
                    <a:p>
                      <a:pPr algn="ctr"/>
                      <a:r>
                        <a:rPr lang="en-US" sz="900" b="0" dirty="0">
                          <a:solidFill>
                            <a:schemeClr val="tx1"/>
                          </a:solidFill>
                          <a:latin typeface="+mn-lt"/>
                          <a:cs typeface="Amatic SC" panose="00000500000000000000" pitchFamily="2" charset="-79"/>
                        </a:rPr>
                        <a:t>All about me! </a:t>
                      </a:r>
                    </a:p>
                    <a:p>
                      <a:pPr algn="ctr"/>
                      <a:r>
                        <a:rPr lang="en-US" sz="900" dirty="0"/>
                        <a:t>Model talk routines through the day. For example, arriving in school: “Good morning, how are you?”</a:t>
                      </a:r>
                    </a:p>
                    <a:p>
                      <a:pPr algn="ctr"/>
                      <a:r>
                        <a:rPr lang="en-US" sz="900" dirty="0"/>
                        <a:t>Poetry</a:t>
                      </a:r>
                      <a:r>
                        <a:rPr lang="en-US" sz="900" baseline="0" dirty="0"/>
                        <a:t> Bucket </a:t>
                      </a:r>
                      <a:r>
                        <a:rPr lang="en-US" sz="900" dirty="0"/>
                        <a:t> </a:t>
                      </a:r>
                    </a:p>
                    <a:p>
                      <a:pPr algn="ctr"/>
                      <a:r>
                        <a:rPr lang="en-US" sz="900" b="0" dirty="0">
                          <a:solidFill>
                            <a:schemeClr val="tx1"/>
                          </a:solidFill>
                          <a:latin typeface="+mn-lt"/>
                          <a:cs typeface="Amatic SC" panose="00000500000000000000" pitchFamily="2" charset="-79"/>
                        </a:rPr>
                        <a:t>Listening to stories</a:t>
                      </a:r>
                    </a:p>
                    <a:p>
                      <a:pPr algn="ctr"/>
                      <a:r>
                        <a:rPr lang="en-US" sz="900" b="0" dirty="0">
                          <a:solidFill>
                            <a:schemeClr val="tx1"/>
                          </a:solidFill>
                          <a:latin typeface="+mn-lt"/>
                          <a:cs typeface="Amatic SC" panose="00000500000000000000" pitchFamily="2" charset="-79"/>
                        </a:rPr>
                        <a:t>Talking about something from home</a:t>
                      </a:r>
                    </a:p>
                    <a:p>
                      <a:pPr algn="ctr"/>
                      <a:r>
                        <a:rPr lang="en-US" sz="900" b="0" dirty="0">
                          <a:solidFill>
                            <a:schemeClr val="tx1"/>
                          </a:solidFill>
                          <a:latin typeface="+mn-lt"/>
                          <a:cs typeface="Amatic SC" panose="00000500000000000000" pitchFamily="2" charset="-79"/>
                        </a:rPr>
                        <a:t>Responding to and following instructions. </a:t>
                      </a:r>
                    </a:p>
                    <a:p>
                      <a:pPr algn="ctr"/>
                      <a:r>
                        <a:rPr lang="en-US" sz="900" b="0" dirty="0">
                          <a:solidFill>
                            <a:schemeClr val="tx1"/>
                          </a:solidFill>
                          <a:latin typeface="+mn-lt"/>
                          <a:cs typeface="Amatic SC" panose="00000500000000000000" pitchFamily="2" charset="-79"/>
                        </a:rPr>
                        <a:t>Bee-Bots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tx1"/>
                          </a:solidFill>
                          <a:latin typeface="+mn-lt"/>
                          <a:cs typeface="Amatic SC" panose="00000500000000000000" pitchFamily="2" charset="-79"/>
                        </a:rPr>
                        <a:t>Tell me a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Fabulous</a:t>
                      </a:r>
                      <a:r>
                        <a:rPr lang="en-US" sz="900" b="0" baseline="0" dirty="0">
                          <a:solidFill>
                            <a:schemeClr val="tx1"/>
                          </a:solidFill>
                          <a:latin typeface="+mn-lt"/>
                          <a:cs typeface="Amatic SC" panose="00000500000000000000" pitchFamily="2" charset="-79"/>
                        </a:rPr>
                        <a:t> world of words</a:t>
                      </a:r>
                      <a:r>
                        <a:rPr lang="en-US" sz="900" b="0" dirty="0">
                          <a:solidFill>
                            <a:schemeClr val="tx1"/>
                          </a:solidFill>
                          <a:latin typeface="+mn-lt"/>
                          <a:cs typeface="Amatic SC" panose="00000500000000000000" pitchFamily="2" charset="-79"/>
                        </a:rPr>
                        <a:t> – word of the week</a:t>
                      </a:r>
                    </a:p>
                    <a:p>
                      <a:pPr algn="ctr"/>
                      <a:r>
                        <a:rPr lang="en-US" sz="1100" b="1" dirty="0">
                          <a:solidFill>
                            <a:schemeClr val="tx1"/>
                          </a:solidFill>
                          <a:latin typeface="+mn-lt"/>
                          <a:cs typeface="Amatic SC" panose="00000500000000000000" pitchFamily="2" charset="-79"/>
                        </a:rPr>
                        <a:t> </a:t>
                      </a:r>
                      <a:r>
                        <a:rPr lang="en-US" sz="900" b="0" dirty="0">
                          <a:solidFill>
                            <a:schemeClr val="tx1"/>
                          </a:solidFill>
                          <a:latin typeface="+mn-lt"/>
                          <a:cs typeface="Amatic SC" panose="00000500000000000000" pitchFamily="2" charset="-79"/>
                        </a:rPr>
                        <a:t>Tell me a story - retelling stories</a:t>
                      </a:r>
                    </a:p>
                    <a:p>
                      <a:pPr algn="ctr"/>
                      <a:r>
                        <a:rPr lang="en-US" sz="900" b="0" dirty="0">
                          <a:solidFill>
                            <a:schemeClr val="tx1"/>
                          </a:solidFill>
                          <a:latin typeface="+mn-lt"/>
                          <a:cs typeface="Amatic SC" panose="00000500000000000000" pitchFamily="2" charset="-79"/>
                        </a:rPr>
                        <a:t>Story language – orally retelling stories</a:t>
                      </a:r>
                    </a:p>
                    <a:p>
                      <a:pPr algn="ctr"/>
                      <a:r>
                        <a:rPr lang="en-US" sz="900" b="0" dirty="0">
                          <a:solidFill>
                            <a:schemeClr val="tx1"/>
                          </a:solidFill>
                          <a:latin typeface="+mn-lt"/>
                          <a:cs typeface="Amatic SC" panose="00000500000000000000" pitchFamily="2" charset="-79"/>
                        </a:rPr>
                        <a:t>Vocabulary linked to Fairy Tales</a:t>
                      </a:r>
                    </a:p>
                    <a:p>
                      <a:pPr algn="ctr"/>
                      <a:r>
                        <a:rPr lang="en-US" sz="900" b="0" dirty="0">
                          <a:solidFill>
                            <a:schemeClr val="tx1"/>
                          </a:solidFill>
                          <a:latin typeface="+mn-lt"/>
                          <a:cs typeface="Amatic SC" panose="00000500000000000000" pitchFamily="2" charset="-79"/>
                        </a:rPr>
                        <a:t>Listening and responding to stories</a:t>
                      </a:r>
                    </a:p>
                    <a:p>
                      <a:pPr algn="ctr"/>
                      <a:r>
                        <a:rPr lang="en-US" sz="900" b="0" dirty="0">
                          <a:solidFill>
                            <a:schemeClr val="tx1"/>
                          </a:solidFill>
                          <a:latin typeface="+mn-lt"/>
                          <a:cs typeface="Amatic SC" panose="00000500000000000000" pitchFamily="2" charset="-79"/>
                        </a:rPr>
                        <a:t>Following instructions  </a:t>
                      </a:r>
                    </a:p>
                    <a:p>
                      <a:pPr algn="ctr"/>
                      <a:r>
                        <a:rPr lang="en-US" sz="900" b="0" dirty="0">
                          <a:solidFill>
                            <a:schemeClr val="tx1"/>
                          </a:solidFill>
                          <a:latin typeface="+mn-lt"/>
                          <a:cs typeface="Amatic SC" panose="00000500000000000000" pitchFamily="2" charset="-79"/>
                        </a:rPr>
                        <a:t>Takes part in discussion </a:t>
                      </a:r>
                    </a:p>
                    <a:p>
                      <a:pPr algn="ctr"/>
                      <a:r>
                        <a:rPr lang="en-US" sz="900" dirty="0"/>
                        <a:t>Understand how to listen carefully and why listening is important.</a:t>
                      </a:r>
                    </a:p>
                    <a:p>
                      <a:pPr algn="ctr"/>
                      <a:r>
                        <a:rPr lang="en-US" sz="900" dirty="0"/>
                        <a:t>Poetry</a:t>
                      </a:r>
                      <a:r>
                        <a:rPr lang="en-US" sz="900" baseline="0" dirty="0"/>
                        <a:t> Bucket</a:t>
                      </a:r>
                      <a:endParaRPr lang="en-US" sz="900" dirty="0"/>
                    </a:p>
                    <a:p>
                      <a:pPr algn="ctr"/>
                      <a:r>
                        <a:rPr lang="en-US" sz="900" dirty="0"/>
                        <a:t>Choose books that will develop their vocabulary.</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Curiosity</a:t>
                      </a:r>
                      <a:r>
                        <a:rPr lang="en-US" sz="900" b="0" baseline="0" dirty="0">
                          <a:solidFill>
                            <a:schemeClr val="tx1"/>
                          </a:solidFill>
                          <a:latin typeface="+mn-lt"/>
                          <a:cs typeface="Amatic SC" panose="00000500000000000000" pitchFamily="2" charset="-79"/>
                        </a:rPr>
                        <a:t> Cube</a:t>
                      </a:r>
                      <a:endParaRPr lang="en-GB" sz="900" b="0" dirty="0">
                        <a:solidFill>
                          <a:schemeClr val="tx1"/>
                        </a:solidFill>
                        <a:latin typeface="+mn-lt"/>
                        <a:cs typeface="Amatic SC" panose="00000500000000000000" pitchFamily="2" charset="-79"/>
                      </a:endParaRPr>
                    </a:p>
                    <a:p>
                      <a:pPr algn="ctr"/>
                      <a:r>
                        <a:rPr lang="en-US" sz="900" dirty="0"/>
                        <a:t> Learn 5 nursery rhymes from World Nursery Rhyme week</a:t>
                      </a:r>
                    </a:p>
                    <a:p>
                      <a:pPr algn="ctr"/>
                      <a:r>
                        <a:rPr lang="en-US" sz="900" b="0" dirty="0">
                          <a:solidFill>
                            <a:schemeClr val="tx1"/>
                          </a:solidFill>
                          <a:latin typeface="+mn-lt"/>
                          <a:cs typeface="Amatic SC" panose="00000500000000000000" pitchFamily="2" charset="-79"/>
                        </a:rPr>
                        <a:t>Make porridge</a:t>
                      </a:r>
                      <a:endParaRPr lang="en-GB" sz="9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tx1"/>
                          </a:solidFill>
                          <a:latin typeface="+mn-lt"/>
                          <a:cs typeface="Amatic SC" panose="00000500000000000000" pitchFamily="2" charset="-79"/>
                        </a:rPr>
                        <a:t>Tell me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Fabulous</a:t>
                      </a:r>
                      <a:r>
                        <a:rPr lang="en-US" sz="900" b="0" baseline="0" dirty="0">
                          <a:solidFill>
                            <a:schemeClr val="tx1"/>
                          </a:solidFill>
                          <a:latin typeface="+mn-lt"/>
                          <a:cs typeface="Amatic SC" panose="00000500000000000000" pitchFamily="2" charset="-79"/>
                        </a:rPr>
                        <a:t> world of words</a:t>
                      </a:r>
                      <a:r>
                        <a:rPr lang="en-US" sz="900" b="0" dirty="0">
                          <a:solidFill>
                            <a:schemeClr val="tx1"/>
                          </a:solidFill>
                          <a:latin typeface="+mn-lt"/>
                          <a:cs typeface="Amatic SC" panose="00000500000000000000" pitchFamily="2" charset="-79"/>
                        </a:rPr>
                        <a:t> – word of the week</a:t>
                      </a:r>
                    </a:p>
                    <a:p>
                      <a:pPr algn="ctr"/>
                      <a:r>
                        <a:rPr lang="en-US" sz="900" b="0" dirty="0">
                          <a:solidFill>
                            <a:schemeClr val="tx1"/>
                          </a:solidFill>
                          <a:latin typeface="+mn-lt"/>
                          <a:cs typeface="Amatic SC" panose="00000500000000000000" pitchFamily="2" charset="-79"/>
                        </a:rPr>
                        <a:t>How and why questions…</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Curiosity</a:t>
                      </a:r>
                      <a:r>
                        <a:rPr lang="en-US" sz="900" b="0" baseline="0" dirty="0">
                          <a:solidFill>
                            <a:schemeClr val="tx1"/>
                          </a:solidFill>
                          <a:latin typeface="+mn-lt"/>
                          <a:cs typeface="Amatic SC" panose="00000500000000000000" pitchFamily="2" charset="-79"/>
                        </a:rPr>
                        <a:t> Cube</a:t>
                      </a:r>
                      <a:endParaRPr lang="en-GB" sz="900" b="0" dirty="0">
                        <a:solidFill>
                          <a:schemeClr val="tx1"/>
                        </a:solidFill>
                        <a:latin typeface="+mn-lt"/>
                        <a:cs typeface="Amatic SC" panose="00000500000000000000" pitchFamily="2" charset="-79"/>
                      </a:endParaRPr>
                    </a:p>
                    <a:p>
                      <a:pPr algn="ctr"/>
                      <a:r>
                        <a:rPr lang="en-US" sz="900" b="0" dirty="0">
                          <a:solidFill>
                            <a:schemeClr val="tx1"/>
                          </a:solidFill>
                          <a:latin typeface="+mn-lt"/>
                          <a:cs typeface="Amatic SC" panose="00000500000000000000" pitchFamily="2" charset="-79"/>
                        </a:rPr>
                        <a:t>Retell a story with story language </a:t>
                      </a:r>
                    </a:p>
                    <a:p>
                      <a:pPr algn="ctr"/>
                      <a:r>
                        <a:rPr lang="en-US" sz="900" b="0" dirty="0">
                          <a:solidFill>
                            <a:schemeClr val="tx1"/>
                          </a:solidFill>
                          <a:latin typeface="+mn-lt"/>
                          <a:cs typeface="Amatic SC" panose="00000500000000000000" pitchFamily="2" charset="-79"/>
                        </a:rPr>
                        <a:t>Story invention – talk it!</a:t>
                      </a:r>
                    </a:p>
                    <a:p>
                      <a:pPr algn="ctr"/>
                      <a:r>
                        <a:rPr lang="en-US" sz="900" b="0" dirty="0">
                          <a:solidFill>
                            <a:schemeClr val="tx1"/>
                          </a:solidFill>
                          <a:latin typeface="+mn-lt"/>
                          <a:cs typeface="Amatic SC" panose="00000500000000000000" pitchFamily="2" charset="-79"/>
                        </a:rPr>
                        <a:t>Time for Stories</a:t>
                      </a:r>
                    </a:p>
                    <a:p>
                      <a:pPr algn="ctr"/>
                      <a:r>
                        <a:rPr lang="en-US" sz="900" dirty="0"/>
                        <a:t>Ask questions to find out more and to check they understand what has been said to them. </a:t>
                      </a:r>
                    </a:p>
                    <a:p>
                      <a:pPr algn="ctr"/>
                      <a:r>
                        <a:rPr lang="en-US" sz="900" dirty="0"/>
                        <a:t>Describe events in some detail. </a:t>
                      </a:r>
                      <a:r>
                        <a:rPr lang="en-US" sz="900" b="0" dirty="0">
                          <a:solidFill>
                            <a:schemeClr val="tx1"/>
                          </a:solidFill>
                          <a:latin typeface="+mn-lt"/>
                          <a:cs typeface="Amatic SC" panose="00000500000000000000" pitchFamily="2" charset="-79"/>
                        </a:rPr>
                        <a:t>  </a:t>
                      </a:r>
                    </a:p>
                    <a:p>
                      <a:pPr algn="ctr"/>
                      <a:r>
                        <a:rPr lang="en-US" sz="900" dirty="0"/>
                        <a:t>Poetry</a:t>
                      </a:r>
                      <a:r>
                        <a:rPr lang="en-US" sz="900" baseline="0" dirty="0"/>
                        <a:t> Bucket</a:t>
                      </a:r>
                      <a:r>
                        <a:rPr lang="en-US" sz="900" dirty="0"/>
                        <a:t> </a:t>
                      </a:r>
                    </a:p>
                    <a:p>
                      <a:pPr algn="ctr"/>
                      <a:r>
                        <a:rPr lang="en-US" sz="900" dirty="0"/>
                        <a:t>Learn rhymes and songs.</a:t>
                      </a:r>
                    </a:p>
                    <a:p>
                      <a:pPr algn="ctr"/>
                      <a:r>
                        <a:rPr lang="en-US" sz="900" dirty="0"/>
                        <a:t>Vocabulary linked to nocturnal animals.</a:t>
                      </a:r>
                    </a:p>
                    <a:p>
                      <a:pPr algn="ctr"/>
                      <a:r>
                        <a:rPr lang="en-US" sz="900" dirty="0"/>
                        <a:t>What is a lullaby?</a:t>
                      </a:r>
                    </a:p>
                    <a:p>
                      <a:pPr algn="ctr"/>
                      <a:r>
                        <a:rPr lang="en-US" sz="900" dirty="0"/>
                        <a:t>Traditional bedtime stories and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tx1"/>
                          </a:solidFill>
                          <a:latin typeface="+mn-lt"/>
                          <a:cs typeface="Amatic SC" panose="00000500000000000000" pitchFamily="2" charset="-79"/>
                        </a:rPr>
                        <a:t>Talk it through! </a:t>
                      </a:r>
                    </a:p>
                    <a:p>
                      <a:pPr algn="ctr"/>
                      <a:r>
                        <a:rPr lang="en-US" sz="900" b="0" dirty="0">
                          <a:solidFill>
                            <a:schemeClr val="tx1"/>
                          </a:solidFill>
                          <a:latin typeface="+mn-lt"/>
                          <a:cs typeface="Amatic SC" panose="00000500000000000000" pitchFamily="2" charset="-79"/>
                        </a:rPr>
                        <a:t>Fabulous</a:t>
                      </a:r>
                      <a:r>
                        <a:rPr lang="en-US" sz="900" b="0" baseline="0" dirty="0">
                          <a:solidFill>
                            <a:schemeClr val="tx1"/>
                          </a:solidFill>
                          <a:latin typeface="+mn-lt"/>
                          <a:cs typeface="Amatic SC" panose="00000500000000000000" pitchFamily="2" charset="-79"/>
                        </a:rPr>
                        <a:t> world of words</a:t>
                      </a:r>
                      <a:endParaRPr lang="en-US" sz="900" b="0" dirty="0">
                        <a:solidFill>
                          <a:schemeClr val="tx1"/>
                        </a:solidFill>
                        <a:latin typeface="+mn-lt"/>
                        <a:cs typeface="Amatic SC" panose="00000500000000000000" pitchFamily="2" charset="-79"/>
                      </a:endParaRPr>
                    </a:p>
                    <a:p>
                      <a:pPr algn="ctr"/>
                      <a:r>
                        <a:rPr lang="en-US" sz="900" b="0" dirty="0">
                          <a:solidFill>
                            <a:schemeClr val="tx1"/>
                          </a:solidFill>
                          <a:latin typeface="+mn-lt"/>
                          <a:cs typeface="Amatic SC" panose="00000500000000000000" pitchFamily="2" charset="-79"/>
                        </a:rPr>
                        <a:t>Describe events in detail – time connectives</a:t>
                      </a:r>
                    </a:p>
                    <a:p>
                      <a:pPr algn="ctr"/>
                      <a:r>
                        <a:rPr lang="en-US" sz="900" b="0" dirty="0">
                          <a:solidFill>
                            <a:schemeClr val="tx1"/>
                          </a:solidFill>
                          <a:latin typeface="+mn-lt"/>
                          <a:cs typeface="Amatic SC" panose="00000500000000000000" pitchFamily="2" charset="-79"/>
                        </a:rPr>
                        <a:t>Discovering Passions </a:t>
                      </a:r>
                    </a:p>
                    <a:p>
                      <a:pPr algn="ctr"/>
                      <a:r>
                        <a:rPr lang="en-US" sz="900" b="0" dirty="0">
                          <a:solidFill>
                            <a:schemeClr val="tx1"/>
                          </a:solidFill>
                        </a:rPr>
                        <a:t>Understand how to listen carefully and why listening is important.</a:t>
                      </a:r>
                    </a:p>
                    <a:p>
                      <a:pPr algn="ctr"/>
                      <a:r>
                        <a:rPr lang="en-US" sz="900" b="0" dirty="0">
                          <a:solidFill>
                            <a:schemeClr val="tx1"/>
                          </a:solidFill>
                        </a:rPr>
                        <a:t>Use picture cue cards to talk about an object: “What colour is it? Where would you find it? </a:t>
                      </a:r>
                    </a:p>
                    <a:p>
                      <a:pPr algn="ctr"/>
                      <a:r>
                        <a:rPr lang="en-US" sz="900" b="0" dirty="0">
                          <a:solidFill>
                            <a:schemeClr val="tx1"/>
                          </a:solidFill>
                          <a:latin typeface="+mn-lt"/>
                          <a:cs typeface="Amatic SC" panose="00000500000000000000" pitchFamily="2" charset="-79"/>
                        </a:rPr>
                        <a:t>Sustained focus when listening to a story </a:t>
                      </a:r>
                    </a:p>
                    <a:p>
                      <a:pPr algn="ctr"/>
                      <a:r>
                        <a:rPr lang="en-US" sz="900" b="0" dirty="0">
                          <a:solidFill>
                            <a:schemeClr val="tx1"/>
                          </a:solidFill>
                          <a:latin typeface="+mn-lt"/>
                          <a:cs typeface="Amatic SC" panose="00000500000000000000" pitchFamily="2" charset="-79"/>
                        </a:rPr>
                        <a:t>Curiosity</a:t>
                      </a:r>
                      <a:r>
                        <a:rPr lang="en-US" sz="900" b="0" baseline="0" dirty="0">
                          <a:solidFill>
                            <a:schemeClr val="tx1"/>
                          </a:solidFill>
                          <a:latin typeface="+mn-lt"/>
                          <a:cs typeface="Amatic SC" panose="00000500000000000000" pitchFamily="2" charset="-79"/>
                        </a:rPr>
                        <a:t> Cube</a:t>
                      </a:r>
                    </a:p>
                    <a:p>
                      <a:pPr algn="ctr"/>
                      <a:r>
                        <a:rPr lang="en-US" sz="900" b="0" baseline="0" dirty="0">
                          <a:solidFill>
                            <a:schemeClr val="tx1"/>
                          </a:solidFill>
                          <a:latin typeface="+mn-lt"/>
                          <a:cs typeface="Amatic SC" panose="00000500000000000000" pitchFamily="2" charset="-79"/>
                        </a:rPr>
                        <a:t>Poetry Bucket</a:t>
                      </a:r>
                    </a:p>
                    <a:p>
                      <a:pPr algn="ctr"/>
                      <a:r>
                        <a:rPr lang="en-US" sz="900" b="0" baseline="0" dirty="0">
                          <a:solidFill>
                            <a:schemeClr val="tx1"/>
                          </a:solidFill>
                          <a:latin typeface="+mn-lt"/>
                          <a:cs typeface="Amatic SC" panose="00000500000000000000" pitchFamily="2" charset="-79"/>
                        </a:rPr>
                        <a:t>Learn 5 nursery rhymes</a:t>
                      </a:r>
                    </a:p>
                    <a:p>
                      <a:pPr algn="ctr"/>
                      <a:r>
                        <a:rPr lang="en-US" sz="900" b="0" baseline="0" dirty="0">
                          <a:solidFill>
                            <a:schemeClr val="tx1"/>
                          </a:solidFill>
                          <a:latin typeface="+mn-lt"/>
                          <a:cs typeface="Amatic SC" panose="00000500000000000000" pitchFamily="2" charset="-79"/>
                        </a:rPr>
                        <a:t>Carry out investigations</a:t>
                      </a:r>
                    </a:p>
                    <a:p>
                      <a:pPr algn="ctr"/>
                      <a:r>
                        <a:rPr lang="en-US" sz="900" b="0" baseline="0" dirty="0">
                          <a:solidFill>
                            <a:schemeClr val="tx1"/>
                          </a:solidFill>
                          <a:latin typeface="+mn-lt"/>
                          <a:cs typeface="Amatic SC" panose="00000500000000000000" pitchFamily="2" charset="-79"/>
                        </a:rPr>
                        <a:t>Introduce new vocabulary, carnivore, herbivore, volcano.</a:t>
                      </a:r>
                    </a:p>
                    <a:p>
                      <a:pPr algn="ctr"/>
                      <a:r>
                        <a:rPr lang="en-US" sz="900" b="0" baseline="0" dirty="0">
                          <a:solidFill>
                            <a:schemeClr val="tx1"/>
                          </a:solidFill>
                          <a:latin typeface="+mn-lt"/>
                          <a:cs typeface="Amatic SC" panose="00000500000000000000" pitchFamily="2" charset="-79"/>
                        </a:rPr>
                        <a:t>Using descriptive language – Cave Baby</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tx1"/>
                          </a:solidFill>
                          <a:latin typeface="+mn-lt"/>
                          <a:cs typeface="Amatic SC" panose="00000500000000000000" pitchFamily="2" charset="-79"/>
                        </a:rPr>
                        <a:t>What happened? </a:t>
                      </a:r>
                    </a:p>
                    <a:p>
                      <a:pPr algn="ctr"/>
                      <a:r>
                        <a:rPr lang="en-US" sz="900" b="0" dirty="0">
                          <a:solidFill>
                            <a:schemeClr val="tx1"/>
                          </a:solidFill>
                          <a:latin typeface="+mn-lt"/>
                          <a:cs typeface="Amatic SC" panose="00000500000000000000" pitchFamily="2" charset="-79"/>
                        </a:rPr>
                        <a:t>Fabulous</a:t>
                      </a:r>
                      <a:r>
                        <a:rPr lang="en-US" sz="900" b="0" baseline="0" dirty="0">
                          <a:solidFill>
                            <a:schemeClr val="tx1"/>
                          </a:solidFill>
                          <a:latin typeface="+mn-lt"/>
                          <a:cs typeface="Amatic SC" panose="00000500000000000000" pitchFamily="2" charset="-79"/>
                        </a:rPr>
                        <a:t> world of words</a:t>
                      </a:r>
                      <a:endParaRPr lang="en-US" sz="900" b="0" dirty="0">
                        <a:solidFill>
                          <a:schemeClr val="tx1"/>
                        </a:solidFill>
                        <a:latin typeface="+mn-lt"/>
                        <a:cs typeface="Amatic SC" panose="00000500000000000000" pitchFamily="2" charset="-79"/>
                      </a:endParaRPr>
                    </a:p>
                    <a:p>
                      <a:pPr algn="ctr"/>
                      <a:r>
                        <a:rPr lang="en-US" sz="900" b="0" dirty="0">
                          <a:solidFill>
                            <a:schemeClr val="tx1"/>
                          </a:solidFill>
                          <a:latin typeface="+mn-lt"/>
                          <a:cs typeface="Amatic SC" panose="00000500000000000000" pitchFamily="2" charset="-79"/>
                        </a:rPr>
                        <a:t>Discovering Passions </a:t>
                      </a:r>
                    </a:p>
                    <a:p>
                      <a:pPr algn="ctr"/>
                      <a:r>
                        <a:rPr lang="en-US" sz="900" b="0" dirty="0">
                          <a:solidFill>
                            <a:schemeClr val="tx1"/>
                          </a:solidFill>
                        </a:rPr>
                        <a:t>Re-read some books so children learn the language necessary to talk about what is happening in each illustration and relate it to their own lives</a:t>
                      </a:r>
                      <a:endParaRPr lang="en-GB" sz="900" b="0" dirty="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                 Curiosity</a:t>
                      </a:r>
                      <a:r>
                        <a:rPr lang="en-US" sz="900" b="0" baseline="0" dirty="0">
                          <a:solidFill>
                            <a:schemeClr val="tx1"/>
                          </a:solidFill>
                          <a:latin typeface="+mn-lt"/>
                          <a:cs typeface="Amatic SC" panose="00000500000000000000" pitchFamily="2" charset="-79"/>
                        </a:rPr>
                        <a:t> Cube</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latin typeface="+mn-lt"/>
                          <a:cs typeface="Amatic SC" panose="00000500000000000000" pitchFamily="2" charset="-79"/>
                        </a:rPr>
                        <a:t>Poetry Bucket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latin typeface="+mn-lt"/>
                          <a:cs typeface="Amatic SC" panose="00000500000000000000" pitchFamily="2" charset="-79"/>
                        </a:rPr>
                        <a:t>Learn 5 Nursery rhymes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latin typeface="+mn-lt"/>
                          <a:cs typeface="Amatic SC" panose="00000500000000000000" pitchFamily="2" charset="-79"/>
                        </a:rPr>
                        <a:t>Comparing fiction and non-fiction text</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latin typeface="+mn-lt"/>
                          <a:cs typeface="Amatic SC" panose="00000500000000000000" pitchFamily="2" charset="-79"/>
                        </a:rPr>
                        <a:t>Use directional language.</a:t>
                      </a:r>
                      <a:endParaRPr lang="en-GB" sz="9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none" dirty="0">
                          <a:solidFill>
                            <a:schemeClr val="tx1"/>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b="0" dirty="0">
                          <a:solidFill>
                            <a:schemeClr val="tx1"/>
                          </a:solidFill>
                          <a:latin typeface="+mn-lt"/>
                          <a:cs typeface="Amatic SC" panose="00000500000000000000" pitchFamily="2" charset="-79"/>
                        </a:rPr>
                        <a:t>Discovering Passions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cs typeface="Amatic SC" panose="00000500000000000000" pitchFamily="2" charset="-79"/>
                        </a:rPr>
                        <a:t>Curiosity</a:t>
                      </a:r>
                      <a:r>
                        <a:rPr lang="en-US" sz="1100" b="0" baseline="0" dirty="0">
                          <a:solidFill>
                            <a:schemeClr val="tx1"/>
                          </a:solidFill>
                          <a:latin typeface="+mn-lt"/>
                          <a:cs typeface="Amatic SC" panose="00000500000000000000" pitchFamily="2" charset="-79"/>
                        </a:rPr>
                        <a:t> Cube</a:t>
                      </a:r>
                      <a:endParaRPr lang="en-GB" sz="1100" b="0" dirty="0">
                        <a:solidFill>
                          <a:schemeClr val="tx1"/>
                        </a:solidFill>
                        <a:latin typeface="+mn-lt"/>
                        <a:cs typeface="Amatic SC" panose="00000500000000000000" pitchFamily="2" charset="-79"/>
                      </a:endParaRPr>
                    </a:p>
                    <a:p>
                      <a:pPr algn="ctr"/>
                      <a:r>
                        <a:rPr lang="en-GB" sz="1100" b="0" dirty="0">
                          <a:solidFill>
                            <a:schemeClr val="tx1"/>
                          </a:solidFill>
                          <a:latin typeface="+mn-lt"/>
                          <a:cs typeface="Amatic SC" panose="00000500000000000000" pitchFamily="2" charset="-79"/>
                        </a:rPr>
                        <a:t>Poetry Bucket</a:t>
                      </a: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sp>
        <p:nvSpPr>
          <p:cNvPr id="5" name="TextBox 4">
            <a:extLst>
              <a:ext uri="{FF2B5EF4-FFF2-40B4-BE49-F238E27FC236}">
                <a16:creationId xmlns:a16="http://schemas.microsoft.com/office/drawing/2014/main"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 </a:t>
            </a:r>
            <a:endParaRPr lang="en-GB" sz="1400" i="1" dirty="0">
              <a:solidFill>
                <a:schemeClr val="bg1">
                  <a:lumMod val="50000"/>
                </a:schemeClr>
              </a:solidFill>
            </a:endParaRPr>
          </a:p>
        </p:txBody>
      </p:sp>
    </p:spTree>
    <p:extLst>
      <p:ext uri="{BB962C8B-B14F-4D97-AF65-F5344CB8AC3E}">
        <p14:creationId xmlns:p14="http://schemas.microsoft.com/office/powerpoint/2010/main" val="419303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73711" y="-557663"/>
            <a:ext cx="10515600" cy="1115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matic SC" panose="00000500000000000000" pitchFamily="2" charset="-79"/>
                <a:cs typeface="Amatic SC" panose="00000500000000000000" pitchFamily="2" charset="-79"/>
              </a:rPr>
              <a:t>Reception Long Term </a:t>
            </a:r>
            <a:r>
              <a:rPr lang="en-US" sz="3200" dirty="0" smtClean="0">
                <a:latin typeface="Amatic SC" panose="00000500000000000000" pitchFamily="2" charset="-79"/>
                <a:cs typeface="Amatic SC" panose="00000500000000000000" pitchFamily="2" charset="-79"/>
              </a:rPr>
              <a:t>Plan</a:t>
            </a:r>
            <a:endParaRPr lang="en-GB" sz="32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28049200"/>
              </p:ext>
            </p:extLst>
          </p:nvPr>
        </p:nvGraphicFramePr>
        <p:xfrm>
          <a:off x="380246" y="467118"/>
          <a:ext cx="11729163" cy="6337167"/>
        </p:xfrm>
        <a:graphic>
          <a:graphicData uri="http://schemas.openxmlformats.org/drawingml/2006/table">
            <a:tbl>
              <a:tblPr firstRow="1" bandRow="1">
                <a:tableStyleId>{5C22544A-7EE6-4342-B048-85BDC9FD1C3A}</a:tableStyleId>
              </a:tblPr>
              <a:tblGrid>
                <a:gridCol w="1654866">
                  <a:extLst>
                    <a:ext uri="{9D8B030D-6E8A-4147-A177-3AD203B41FA5}">
                      <a16:colId xmlns:a16="http://schemas.microsoft.com/office/drawing/2014/main" val="385991600"/>
                    </a:ext>
                  </a:extLst>
                </a:gridCol>
                <a:gridCol w="1466454">
                  <a:extLst>
                    <a:ext uri="{9D8B030D-6E8A-4147-A177-3AD203B41FA5}">
                      <a16:colId xmlns:a16="http://schemas.microsoft.com/office/drawing/2014/main" val="2865123548"/>
                    </a:ext>
                  </a:extLst>
                </a:gridCol>
                <a:gridCol w="198561">
                  <a:extLst>
                    <a:ext uri="{9D8B030D-6E8A-4147-A177-3AD203B41FA5}">
                      <a16:colId xmlns:a16="http://schemas.microsoft.com/office/drawing/2014/main" val="872926247"/>
                    </a:ext>
                  </a:extLst>
                </a:gridCol>
                <a:gridCol w="1482158">
                  <a:extLst>
                    <a:ext uri="{9D8B030D-6E8A-4147-A177-3AD203B41FA5}">
                      <a16:colId xmlns:a16="http://schemas.microsoft.com/office/drawing/2014/main" val="663868259"/>
                    </a:ext>
                  </a:extLst>
                </a:gridCol>
                <a:gridCol w="198561">
                  <a:extLst>
                    <a:ext uri="{9D8B030D-6E8A-4147-A177-3AD203B41FA5}">
                      <a16:colId xmlns:a16="http://schemas.microsoft.com/office/drawing/2014/main" val="1315738151"/>
                    </a:ext>
                  </a:extLst>
                </a:gridCol>
                <a:gridCol w="1497857">
                  <a:extLst>
                    <a:ext uri="{9D8B030D-6E8A-4147-A177-3AD203B41FA5}">
                      <a16:colId xmlns:a16="http://schemas.microsoft.com/office/drawing/2014/main" val="167047094"/>
                    </a:ext>
                  </a:extLst>
                </a:gridCol>
                <a:gridCol w="231078">
                  <a:extLst>
                    <a:ext uri="{9D8B030D-6E8A-4147-A177-3AD203B41FA5}">
                      <a16:colId xmlns:a16="http://schemas.microsoft.com/office/drawing/2014/main" val="2709165749"/>
                    </a:ext>
                  </a:extLst>
                </a:gridCol>
                <a:gridCol w="1609985">
                  <a:extLst>
                    <a:ext uri="{9D8B030D-6E8A-4147-A177-3AD203B41FA5}">
                      <a16:colId xmlns:a16="http://schemas.microsoft.com/office/drawing/2014/main" val="2243997706"/>
                    </a:ext>
                  </a:extLst>
                </a:gridCol>
                <a:gridCol w="140822">
                  <a:extLst>
                    <a:ext uri="{9D8B030D-6E8A-4147-A177-3AD203B41FA5}">
                      <a16:colId xmlns:a16="http://schemas.microsoft.com/office/drawing/2014/main" val="2335150482"/>
                    </a:ext>
                  </a:extLst>
                </a:gridCol>
                <a:gridCol w="1586997">
                  <a:extLst>
                    <a:ext uri="{9D8B030D-6E8A-4147-A177-3AD203B41FA5}">
                      <a16:colId xmlns:a16="http://schemas.microsoft.com/office/drawing/2014/main" val="2836676925"/>
                    </a:ext>
                  </a:extLst>
                </a:gridCol>
                <a:gridCol w="1661824">
                  <a:extLst>
                    <a:ext uri="{9D8B030D-6E8A-4147-A177-3AD203B41FA5}">
                      <a16:colId xmlns:a16="http://schemas.microsoft.com/office/drawing/2014/main" val="4046203905"/>
                    </a:ext>
                  </a:extLst>
                </a:gridCol>
              </a:tblGrid>
              <a:tr h="41348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Autumn 1</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matic SC" panose="00000500000000000000" pitchFamily="2" charset="-79"/>
                          <a:cs typeface="Amatic SC" panose="00000500000000000000" pitchFamily="2" charset="-79"/>
                        </a:rPr>
                        <a:t>Autumn 2</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1600" dirty="0">
                          <a:solidFill>
                            <a:srgbClr val="FFFF00"/>
                          </a:solidFill>
                          <a:latin typeface="Amatic SC" panose="00000500000000000000" pitchFamily="2" charset="-79"/>
                          <a:cs typeface="Amatic SC" panose="00000500000000000000" pitchFamily="2" charset="-79"/>
                        </a:rPr>
                        <a:t>Spring 1</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1600" dirty="0">
                          <a:solidFill>
                            <a:srgbClr val="FFFF00"/>
                          </a:solidFill>
                          <a:latin typeface="Amatic SC" panose="00000500000000000000" pitchFamily="2" charset="-79"/>
                          <a:cs typeface="Amatic SC" panose="00000500000000000000" pitchFamily="2" charset="-79"/>
                        </a:rPr>
                        <a:t>Spring 2</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1600" dirty="0">
                          <a:solidFill>
                            <a:srgbClr val="FFFF00"/>
                          </a:solidFill>
                          <a:latin typeface="Amatic SC" panose="00000500000000000000" pitchFamily="2" charset="-79"/>
                          <a:cs typeface="Amatic SC" panose="00000500000000000000" pitchFamily="2" charset="-79"/>
                        </a:rPr>
                        <a:t>Summer 1</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Summer 2</a:t>
                      </a:r>
                      <a:endParaRPr lang="en-GB" sz="160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913285939"/>
                  </a:ext>
                </a:extLst>
              </a:tr>
              <a:tr h="634006">
                <a:tc>
                  <a:txBody>
                    <a:bodyPr/>
                    <a:lstStyle/>
                    <a:p>
                      <a:pPr algn="ctr"/>
                      <a:r>
                        <a:rPr lang="en-US" sz="1600" b="0" dirty="0">
                          <a:solidFill>
                            <a:srgbClr val="FFFF00"/>
                          </a:solidFill>
                          <a:latin typeface="Amatic SC" panose="00000500000000000000" pitchFamily="2" charset="-79"/>
                          <a:cs typeface="Amatic SC" panose="00000500000000000000" pitchFamily="2" charset="-79"/>
                        </a:rPr>
                        <a:t>General Themes </a:t>
                      </a:r>
                      <a:endParaRPr lang="en-GB" sz="1600" b="0"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1600" dirty="0">
                          <a:solidFill>
                            <a:srgbClr val="FFFF00"/>
                          </a:solidFill>
                          <a:latin typeface="Amatic SC" panose="00000500000000000000" pitchFamily="2" charset="-79"/>
                          <a:cs typeface="Amatic SC" panose="00000500000000000000" pitchFamily="2" charset="-79"/>
                        </a:rPr>
                        <a:t>Me and My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1600" dirty="0">
                          <a:solidFill>
                            <a:srgbClr val="FFFF00"/>
                          </a:solidFill>
                          <a:latin typeface="Amatic SC" panose="00000500000000000000" pitchFamily="2" charset="-79"/>
                          <a:cs typeface="Amatic SC" panose="00000500000000000000" pitchFamily="2" charset="-79"/>
                        </a:rPr>
                        <a:t>Starry night!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matic SC" panose="00000500000000000000" pitchFamily="2" charset="-79"/>
                          <a:cs typeface="Amatic SC" panose="00000500000000000000" pitchFamily="2" charset="-79"/>
                        </a:rPr>
                        <a:t>Dangerous dinosaurs!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endParaRPr lang="en-GB"/>
                    </a:p>
                  </a:txBody>
                  <a:tcPr/>
                </a:tc>
                <a:tc gridSpan="2">
                  <a:txBody>
                    <a:bodyPr/>
                    <a:lstStyle/>
                    <a:p>
                      <a:pPr algn="ctr"/>
                      <a:r>
                        <a:rPr lang="en-US" sz="1600" dirty="0">
                          <a:solidFill>
                            <a:srgbClr val="FFFF00"/>
                          </a:solidFill>
                          <a:latin typeface="Amatic SC" panose="00000500000000000000" pitchFamily="2" charset="-79"/>
                          <a:cs typeface="Amatic SC" panose="00000500000000000000" pitchFamily="2" charset="-79"/>
                        </a:rPr>
                        <a:t>Big Wide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matic SC" panose="00000500000000000000" pitchFamily="2" charset="-79"/>
                          <a:cs typeface="Amatic SC" panose="00000500000000000000" pitchFamily="2" charset="-79"/>
                        </a:rPr>
                        <a:t>Sunshine and sunflowers!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2272033691"/>
                  </a:ext>
                </a:extLst>
              </a:tr>
              <a:tr h="1299766">
                <a:tc>
                  <a:txBody>
                    <a:bodyPr/>
                    <a:lstStyle/>
                    <a:p>
                      <a:pPr algn="ctr"/>
                      <a:r>
                        <a:rPr lang="en-US" sz="1600" b="1" dirty="0">
                          <a:solidFill>
                            <a:srgbClr val="FFFF00"/>
                          </a:solidFill>
                          <a:latin typeface="Amatic SC" panose="00000500000000000000" pitchFamily="2" charset="-79"/>
                          <a:cs typeface="Amatic SC" panose="00000500000000000000" pitchFamily="2" charset="-79"/>
                        </a:rPr>
                        <a:t>Personal, Social and Emotional Development  </a:t>
                      </a:r>
                      <a:endParaRPr lang="en-GB" sz="1600" b="1"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10">
                  <a:txBody>
                    <a:bodyPr/>
                    <a:lstStyle/>
                    <a:p>
                      <a:pPr algn="l"/>
                      <a:r>
                        <a:rPr lang="en-US" sz="1200" b="0" dirty="0"/>
                        <a:t>Children’s personal, social and emotional development (PSED) is crucial for children to lead healthy and happy lives and is fundamental to their cognitive development. Underpinning their personal development are the important attachments that shape their social world. Strong, warm and supportive  relationships with adults enable children to learn how to understand their own feelings and those of others. Children should be supported to manage emotions, develop a positive sense of self, set themselves simple goals, have confidence in their own abilities, to persist and wait for what they want and direct attention, as necessary. Through adult modelling and guidance, they will learn how to look after their bodies, including healthy eating, and manage personal needs independently. Through supported interaction with other children, they learn how to make good friendships, co-operate and resolve conflicts peaceably. These attributes will provide a secure platform from which children can achieve at school and in later life. Jigsaw Jenny.</a:t>
                      </a:r>
                      <a:endParaRPr lang="en-GB" sz="1200" b="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646370">
                <a:tc rowSpan="2">
                  <a:txBody>
                    <a:bodyPr/>
                    <a:lstStyle/>
                    <a:p>
                      <a:pPr algn="ctr"/>
                      <a:r>
                        <a:rPr lang="en-US" sz="1600" b="1" dirty="0">
                          <a:solidFill>
                            <a:srgbClr val="FFFF00"/>
                          </a:solidFill>
                          <a:latin typeface="Amatic SC" panose="00000500000000000000" pitchFamily="2" charset="-79"/>
                          <a:cs typeface="Amatic SC" panose="00000500000000000000" pitchFamily="2" charset="-79"/>
                        </a:rPr>
                        <a:t>Managing Self </a:t>
                      </a:r>
                    </a:p>
                    <a:p>
                      <a:pPr algn="ctr"/>
                      <a:endParaRPr lang="en-US" sz="1600" b="1" dirty="0">
                        <a:solidFill>
                          <a:srgbClr val="FFFF00"/>
                        </a:solidFill>
                        <a:latin typeface="Amatic SC" panose="00000500000000000000" pitchFamily="2" charset="-79"/>
                        <a:cs typeface="Amatic SC" panose="00000500000000000000" pitchFamily="2" charset="-79"/>
                      </a:endParaRPr>
                    </a:p>
                    <a:p>
                      <a:pPr algn="ctr"/>
                      <a:r>
                        <a:rPr lang="en-US" sz="1600" b="1" dirty="0">
                          <a:solidFill>
                            <a:srgbClr val="FFFF00"/>
                          </a:solidFill>
                          <a:latin typeface="Amatic SC" panose="00000500000000000000" pitchFamily="2" charset="-79"/>
                          <a:cs typeface="Amatic SC" panose="00000500000000000000" pitchFamily="2" charset="-79"/>
                        </a:rPr>
                        <a:t>Self -  Regulation</a:t>
                      </a:r>
                    </a:p>
                    <a:p>
                      <a:pPr algn="ctr"/>
                      <a:endParaRPr lang="en-US" sz="1600" b="1" dirty="0">
                        <a:solidFill>
                          <a:srgbClr val="FFFF00"/>
                        </a:solidFill>
                        <a:latin typeface="Amatic SC" panose="00000500000000000000" pitchFamily="2" charset="-79"/>
                        <a:cs typeface="Amatic SC" panose="00000500000000000000" pitchFamily="2" charset="-79"/>
                      </a:endParaRPr>
                    </a:p>
                    <a:p>
                      <a:pPr algn="ctr"/>
                      <a:r>
                        <a:rPr lang="en-US" sz="1600" b="1" dirty="0">
                          <a:solidFill>
                            <a:srgbClr val="FFFF00"/>
                          </a:solidFill>
                          <a:latin typeface="Amatic SC" panose="00000500000000000000" pitchFamily="2" charset="-79"/>
                          <a:cs typeface="Amatic SC" panose="00000500000000000000" pitchFamily="2" charset="-79"/>
                        </a:rPr>
                        <a:t>Link to Behaviour for Learning  </a:t>
                      </a:r>
                    </a:p>
                    <a:p>
                      <a:pPr algn="ctr"/>
                      <a:endParaRPr lang="en-GB" sz="1600" b="1" dirty="0">
                        <a:solidFill>
                          <a:srgbClr val="FFFF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gridSpan="2">
                  <a:txBody>
                    <a:bodyPr/>
                    <a:lstStyle/>
                    <a:p>
                      <a:pPr algn="ctr"/>
                      <a:r>
                        <a:rPr lang="en-US" sz="900" b="0" dirty="0">
                          <a:solidFill>
                            <a:schemeClr val="tx1"/>
                          </a:solidFill>
                        </a:rPr>
                        <a:t>Confident to try new things developing independence, resilience and perseverance.</a:t>
                      </a:r>
                    </a:p>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 – making friends.</a:t>
                      </a:r>
                    </a:p>
                    <a:p>
                      <a:pPr algn="ctr"/>
                      <a:r>
                        <a:rPr lang="en-US" sz="900" b="0" dirty="0">
                          <a:solidFill>
                            <a:schemeClr val="tx1"/>
                          </a:solidFill>
                          <a:highlight>
                            <a:srgbClr val="00FFFF"/>
                          </a:highlight>
                        </a:rPr>
                        <a:t>Jigsaw - Being me in my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Exploring good and bad characters in stories</a:t>
                      </a:r>
                    </a:p>
                    <a:p>
                      <a:pPr algn="ctr"/>
                      <a:r>
                        <a:rPr lang="en-US" sz="900" b="0" dirty="0">
                          <a:solidFill>
                            <a:schemeClr val="tx1"/>
                          </a:solidFill>
                          <a:highlight>
                            <a:srgbClr val="00FFFF"/>
                          </a:highlight>
                          <a:latin typeface="+mn-lt"/>
                          <a:cs typeface="Amatic SC" panose="00000500000000000000" pitchFamily="2" charset="-79"/>
                        </a:rPr>
                        <a:t>Jigsaw – Celebrating Difference</a:t>
                      </a:r>
                      <a:endParaRPr lang="en-GB" sz="900" b="0" dirty="0">
                        <a:solidFill>
                          <a:schemeClr val="tx1"/>
                        </a:solidFill>
                        <a:highlight>
                          <a:srgbClr val="00FFFF"/>
                        </a:highlight>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various  scenarios </a:t>
                      </a:r>
                      <a:r>
                        <a:rPr lang="en-US" sz="900" b="0" dirty="0">
                          <a:solidFill>
                            <a:schemeClr val="tx1"/>
                          </a:solidFill>
                          <a:latin typeface="+mn-lt"/>
                          <a:cs typeface="Amatic SC" panose="00000500000000000000" pitchFamily="2" charset="-79"/>
                        </a:rPr>
                        <a:t> </a:t>
                      </a:r>
                    </a:p>
                    <a:p>
                      <a:pPr algn="ctr"/>
                      <a:r>
                        <a:rPr lang="en-US" sz="900" b="0" dirty="0">
                          <a:solidFill>
                            <a:schemeClr val="tx1"/>
                          </a:solidFill>
                          <a:highlight>
                            <a:srgbClr val="00FFFF"/>
                          </a:highlight>
                          <a:latin typeface="+mn-lt"/>
                          <a:cs typeface="Amatic SC" panose="00000500000000000000" pitchFamily="2" charset="-79"/>
                        </a:rPr>
                        <a:t>Jigsaw – Dreams and Goals</a:t>
                      </a:r>
                      <a:endParaRPr lang="en-GB" sz="900" b="0" dirty="0">
                        <a:solidFill>
                          <a:schemeClr val="tx1"/>
                        </a:solidFill>
                        <a:highlight>
                          <a:srgbClr val="00FFFF"/>
                        </a:highlight>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p>
                    <a:p>
                      <a:pPr algn="ctr"/>
                      <a:r>
                        <a:rPr lang="en-US" sz="900" b="0" dirty="0">
                          <a:solidFill>
                            <a:schemeClr val="tx1"/>
                          </a:solidFill>
                          <a:highlight>
                            <a:srgbClr val="00FFFF"/>
                          </a:highlight>
                          <a:latin typeface="+mn-lt"/>
                          <a:cs typeface="Amatic SC" panose="00000500000000000000" pitchFamily="2" charset="-79"/>
                        </a:rPr>
                        <a:t>Jigsaw – Healthy Me</a:t>
                      </a:r>
                      <a:endParaRPr lang="en-GB" sz="900" b="0" dirty="0">
                        <a:solidFill>
                          <a:schemeClr val="tx1"/>
                        </a:solidFill>
                        <a:highlight>
                          <a:srgbClr val="00FFFF"/>
                        </a:highlight>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highlight>
                            <a:srgbClr val="00FFFF"/>
                          </a:highlight>
                          <a:latin typeface="+mn-lt"/>
                          <a:cs typeface="Amatic SC" panose="00000500000000000000" pitchFamily="2" charset="-79"/>
                        </a:rPr>
                        <a:t>Jigsaw - Relationships</a:t>
                      </a:r>
                      <a:endParaRPr lang="en-GB" sz="900" b="0" dirty="0">
                        <a:solidFill>
                          <a:schemeClr val="tx1"/>
                        </a:solidFill>
                        <a:highlight>
                          <a:srgbClr val="00FFFF"/>
                        </a:highlight>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a:t>
                      </a:r>
                      <a:r>
                        <a:rPr lang="en-US" sz="900" dirty="0" err="1"/>
                        <a:t>behaviour</a:t>
                      </a:r>
                      <a:r>
                        <a:rPr lang="en-US" sz="900" dirty="0"/>
                        <a:t>.</a:t>
                      </a:r>
                    </a:p>
                    <a:p>
                      <a:pPr algn="ctr"/>
                      <a:r>
                        <a:rPr lang="en-US" sz="900" dirty="0">
                          <a:highlight>
                            <a:srgbClr val="00FFFF"/>
                          </a:highlight>
                        </a:rPr>
                        <a:t>Jigsaw – Changing Me</a:t>
                      </a:r>
                      <a:endParaRPr lang="en-GB" sz="900" dirty="0">
                        <a:highlight>
                          <a:srgbClr val="00FFFF"/>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0435388"/>
                  </a:ext>
                </a:extLst>
              </a:tr>
              <a:tr h="2180719">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b="0" dirty="0">
                          <a:solidFill>
                            <a:schemeClr val="tx1"/>
                          </a:solidFill>
                          <a:latin typeface="+mn-lt"/>
                          <a:cs typeface="RM Typerighter old" panose="00000400000000000000" pitchFamily="2" charset="-79"/>
                        </a:rPr>
                        <a:t>Show an understanding of their own feelings and those of others and begin to regulate their behaviour accordingly. Set and work towards simple goals, being able to wait for what they want and control their immediate impulses when appropriate. Give focused attention to what the teacher says,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spTree>
    <p:extLst>
      <p:ext uri="{BB962C8B-B14F-4D97-AF65-F5344CB8AC3E}">
        <p14:creationId xmlns:p14="http://schemas.microsoft.com/office/powerpoint/2010/main" val="1440818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7223</TotalTime>
  <Words>10257</Words>
  <Application>Microsoft Office PowerPoint</Application>
  <PresentationFormat>Widescreen</PresentationFormat>
  <Paragraphs>1301</Paragraphs>
  <Slides>16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Amatic SC</vt:lpstr>
      <vt:lpstr>Calibri</vt:lpstr>
      <vt:lpstr>Calibri Light</vt:lpstr>
      <vt:lpstr>Times New Roman</vt:lpstr>
      <vt:lpstr>Courier New</vt:lpstr>
      <vt:lpstr>NTFPreCursive</vt:lpstr>
      <vt:lpstr>RM Typerighter old</vt:lpstr>
      <vt:lpstr>Arial</vt:lpstr>
      <vt:lpstr>Adler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Michelle Clarke</cp:lastModifiedBy>
  <cp:revision>171</cp:revision>
  <cp:lastPrinted>2021-07-13T10:07:47Z</cp:lastPrinted>
  <dcterms:created xsi:type="dcterms:W3CDTF">2021-06-03T07:59:39Z</dcterms:created>
  <dcterms:modified xsi:type="dcterms:W3CDTF">2022-09-08T08:25:00Z</dcterms:modified>
</cp:coreProperties>
</file>