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65" r:id="rId3"/>
    <p:sldId id="256" r:id="rId4"/>
    <p:sldId id="257" r:id="rId5"/>
    <p:sldId id="260" r:id="rId6"/>
    <p:sldId id="261" r:id="rId7"/>
    <p:sldId id="262" r:id="rId8"/>
    <p:sldId id="263" r:id="rId9"/>
    <p:sldId id="268" r:id="rId10"/>
    <p:sldId id="269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66" autoAdjust="0"/>
    <p:restoredTop sz="94660"/>
  </p:normalViewPr>
  <p:slideViewPr>
    <p:cSldViewPr snapToGrid="0">
      <p:cViewPr>
        <p:scale>
          <a:sx n="120" d="100"/>
          <a:sy n="120" d="100"/>
        </p:scale>
        <p:origin x="-120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C20BB3-3CCB-4FE5-991B-82F6BCB48AF3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746DE6-3336-457D-A091-FA20AC1C5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38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QuickStarter has created an outline to help you get started on your presentation. Some slides include information here in the notes to provide additional topics for you to research.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38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QuickStarter has created an outline to help you get started on your presentation. Some slides include information here in the notes to provide additional topics for you to research.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746DE6-3336-457D-A091-FA20AC1C53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47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E0391AB-F383-4237-A071-AD1C6E9246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F6636DA-4FDE-4B32-8CCE-37EFA3E757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0F87932-8FF0-4DF1-A776-9A3CE3761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F38FAB8-C9F1-4DBB-B355-D8DEE3706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24490E3-D8E8-4766-9104-14009BF56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0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03B8678-553E-4A5B-8CFE-5DB358BDF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43AF303-1F73-4575-83E6-561589F163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436EC56-7DCF-400D-A871-C26291EB1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7FFAC5B-7C77-4F8C-ADB0-8D208A2EB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D2F48AF-AB8F-4DD2-BC77-7E2F42AD3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1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20ED820-BFE6-41B5-8064-984037A999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CA27FEA-5359-474A-B4F8-FF510DD74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14DD33D-563C-4B8C-B8C1-625FF5C5B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0471877-89FD-46BE-832F-C5660A556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E6E675F-CC4D-48CF-90C8-53829EE08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62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4260" y="462455"/>
            <a:ext cx="10515600" cy="822263"/>
          </a:xfrm>
        </p:spPr>
        <p:txBody>
          <a:bodyPr>
            <a:normAutofit/>
          </a:bodyPr>
          <a:lstStyle>
            <a:lvl1pPr>
              <a:defRPr sz="3600">
                <a:solidFill>
                  <a:srgbClr val="D24726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625936"/>
            <a:ext cx="10515600" cy="4351338"/>
          </a:xfrm>
        </p:spPr>
        <p:txBody>
          <a:bodyPr/>
          <a:lstStyle>
            <a:lvl1pPr>
              <a:defRPr sz="14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  <a:lvl2pPr>
              <a:defRPr sz="12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2pPr>
            <a:lvl3pPr>
              <a:defRPr sz="12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3pPr>
            <a:lvl4pPr>
              <a:defRPr sz="12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4pPr>
            <a:lvl5pPr>
              <a:defRPr sz="1200" baseline="0">
                <a:solidFill>
                  <a:srgbClr val="595959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52CD92-9D15-43B4-8516-073FCDAC90D4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5E1560-7126-406C-A531-3A398E8D0EE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952500" y="1284718"/>
            <a:ext cx="103632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5525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CBC967-18DB-4664-9B4D-06177FB94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ADF7174-64B4-4D8F-BF44-3DD1F66CAD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5CD83D3-86C4-482F-A2DC-B4C55DBF3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CF05BE2-6C23-4CB4-A63E-457E635BF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C097965-24FE-4C07-BE16-69AE43995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76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33394D-04EF-440C-B08B-114464B31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BEBE3F6-F021-4D6B-8B0D-EF74D7461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196233C-6806-4593-91C0-CF4ECD84A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63A761E-2D3A-4397-A82C-2F3B981DE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297E71-B59F-4260-B01B-2B7CEB089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2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C94DFCB-DD40-4637-9CAB-2BAF24231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394065F-4B44-4622-98EE-166F936489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7AF1249-B890-4466-9E24-84A2490700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50FA9B4-D282-452F-B78A-FF5873ACF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E9B0F13-A139-4B66-9544-16480800F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B8791D0-EC30-4D8C-8764-475D8DB34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50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133AA7D-15D2-4D5F-B1C4-501073416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5E80A0E-25B9-4E8E-8B0D-201E1C5640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189B111-0CA0-47CD-9F0B-DBCBA3AE3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EF0E02D-3176-4B85-ACB6-721F268274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C7D9317-BBE1-4F36-82FE-E348F6F18A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837DDCB-69F8-49FA-A111-C8AB27138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4A18B0CD-1F68-412E-9232-F267114CA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29B21FC-12CC-472D-BC38-EF413158C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4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00F51AB-8384-4E67-914C-B39484AD23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0909660-3861-4545-BF68-9ED039B5D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DDD5392-AC3A-4EAF-ADE6-B6CF4B50A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5679880-BF48-4F4D-B8B3-4E99FC415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8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7F98E25-CF37-4F73-9E22-210238167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89D7A0E1-38AB-4FDA-8EC1-2D7617909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8A8E424-5A91-4557-9ADF-4A9422A06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80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06BB935-0427-44CC-A384-333EAD831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CB9DCF6-55CF-43EE-B135-BFC4B4D40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337538E-A112-4E8F-A445-1A06B0C353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530D413-9505-4ED8-BFF1-5141BE9EE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60815B0-4528-4FA2-8472-8F19C0F16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5C9FCEF-4406-4552-BFE4-6DA376135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06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5CE22C-69D4-49EC-8858-787B3C67B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46A4341-3C0B-4025-AE17-8F0F8FABF5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EF5FF01-E0B6-419C-ABCC-70844E4EA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2501218-FFD7-4F25-B220-F5DE5F706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495F3-B757-4FAF-98AA-EDA7D1485485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687CBFB-34A6-49D8-A1D2-45DF38876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C2726A4-D33A-486A-B120-648AF3D8B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74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C07C8C3-4165-4353-ABF2-492454AF9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89AA46A-3C66-4E4A-9907-225E50ABB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57F8214-A11A-4309-9D51-44F35987D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495F3-B757-4FAF-98AA-EDA7D1485485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6A334EB-8260-4F13-9553-5A8593D9DC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0C1EF96-E028-4E68-864E-9B77CF9F25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939C1-24D7-49E9-A58A-79603652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75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52CD92-9D15-43B4-8516-073FCDAC90D4}" type="datetimeFigureOut">
              <a:rPr lang="en-US" smtClean="0"/>
              <a:t>7/8/2021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5E1560-7126-406C-A531-3A398E8D0E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122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mailto:harrowlodgeprimarypta@gmail.com" TargetMode="Externa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://www.pta-events.co.uk/harrowlodgeprimarypta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889A662D-8EDB-451C-9058-9B963CEE5E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21" y="238588"/>
            <a:ext cx="11874157" cy="265479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="" xmlns:a16="http://schemas.microsoft.com/office/drawing/2014/main" id="{B13A4978-A14C-4522-92A8-3D22C8687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277" y="3289956"/>
            <a:ext cx="10868557" cy="245382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9600" b="1" dirty="0" smtClean="0">
                <a:solidFill>
                  <a:srgbClr val="800000"/>
                </a:solidFill>
                <a:latin typeface="+mn-lt"/>
              </a:rPr>
              <a:t>WELCOME TO HLPS</a:t>
            </a:r>
            <a:br>
              <a:rPr lang="en-GB" sz="9600" b="1" dirty="0" smtClean="0">
                <a:solidFill>
                  <a:srgbClr val="800000"/>
                </a:solidFill>
                <a:latin typeface="+mn-lt"/>
              </a:rPr>
            </a:br>
            <a:r>
              <a:rPr lang="en-GB" sz="9600" b="1" dirty="0" smtClean="0">
                <a:solidFill>
                  <a:srgbClr val="800000"/>
                </a:solidFill>
                <a:latin typeface="+mn-lt"/>
              </a:rPr>
              <a:t>PTA</a:t>
            </a:r>
            <a:endParaRPr lang="en-GB" sz="9600" b="1" dirty="0">
              <a:solidFill>
                <a:srgbClr val="8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2969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2DA537-9EAD-4C2A-8B8C-B5471C6F5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5557" y="145581"/>
            <a:ext cx="9894133" cy="10312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Social Media and Contact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9E21B64-869A-47C1-8728-AD95F0D3ABC2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106" y="2589086"/>
            <a:ext cx="4209756" cy="2755478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C607803A-4E99-444E-94F7-8785CDDF584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 flipH="1" flipV="1">
            <a:off x="780154" y="1884045"/>
            <a:ext cx="3275668" cy="2853308"/>
          </a:xfrm>
          <a:custGeom>
            <a:avLst/>
            <a:gdLst>
              <a:gd name="connsiteX0" fmla="*/ 3275668 w 3275668"/>
              <a:gd name="connsiteY0" fmla="*/ 2853308 h 2853308"/>
              <a:gd name="connsiteX1" fmla="*/ 655 w 3275668"/>
              <a:gd name="connsiteY1" fmla="*/ 2853308 h 2853308"/>
              <a:gd name="connsiteX2" fmla="*/ 0 w 3275668"/>
              <a:gd name="connsiteY2" fmla="*/ 2467565 h 2853308"/>
              <a:gd name="connsiteX3" fmla="*/ 2869894 w 3275668"/>
              <a:gd name="connsiteY3" fmla="*/ 2468888 h 2853308"/>
              <a:gd name="connsiteX4" fmla="*/ 2869894 w 3275668"/>
              <a:gd name="connsiteY4" fmla="*/ 0 h 2853308"/>
              <a:gd name="connsiteX5" fmla="*/ 3275668 w 3275668"/>
              <a:gd name="connsiteY5" fmla="*/ 0 h 285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75668" h="2853308">
                <a:moveTo>
                  <a:pt x="3275668" y="2853308"/>
                </a:moveTo>
                <a:lnTo>
                  <a:pt x="655" y="2853308"/>
                </a:lnTo>
                <a:cubicBezTo>
                  <a:pt x="-655" y="2720171"/>
                  <a:pt x="1310" y="2600702"/>
                  <a:pt x="0" y="2467565"/>
                </a:cubicBezTo>
                <a:lnTo>
                  <a:pt x="2869894" y="2468888"/>
                </a:lnTo>
                <a:lnTo>
                  <a:pt x="2869894" y="0"/>
                </a:lnTo>
                <a:lnTo>
                  <a:pt x="3275668" y="0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2989BE6A-C309-418E-8ADD-1616A980570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auto">
          <a:xfrm>
            <a:off x="4055822" y="3222529"/>
            <a:ext cx="3242952" cy="2828156"/>
          </a:xfrm>
          <a:custGeom>
            <a:avLst/>
            <a:gdLst>
              <a:gd name="connsiteX0" fmla="*/ 2837178 w 3242952"/>
              <a:gd name="connsiteY0" fmla="*/ 0 h 2828156"/>
              <a:gd name="connsiteX1" fmla="*/ 3242952 w 3242952"/>
              <a:gd name="connsiteY1" fmla="*/ 0 h 2828156"/>
              <a:gd name="connsiteX2" fmla="*/ 3242952 w 3242952"/>
              <a:gd name="connsiteY2" fmla="*/ 2828156 h 2828156"/>
              <a:gd name="connsiteX3" fmla="*/ 0 w 3242952"/>
              <a:gd name="connsiteY3" fmla="*/ 2828156 h 2828156"/>
              <a:gd name="connsiteX4" fmla="*/ 0 w 3242952"/>
              <a:gd name="connsiteY4" fmla="*/ 2442859 h 2828156"/>
              <a:gd name="connsiteX5" fmla="*/ 2837178 w 3242952"/>
              <a:gd name="connsiteY5" fmla="*/ 2443295 h 2828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2952" h="2828156">
                <a:moveTo>
                  <a:pt x="2837178" y="0"/>
                </a:moveTo>
                <a:lnTo>
                  <a:pt x="3242952" y="0"/>
                </a:lnTo>
                <a:lnTo>
                  <a:pt x="3242952" y="2828156"/>
                </a:lnTo>
                <a:lnTo>
                  <a:pt x="0" y="2828156"/>
                </a:lnTo>
                <a:lnTo>
                  <a:pt x="0" y="2442859"/>
                </a:lnTo>
                <a:lnTo>
                  <a:pt x="2837178" y="2443295"/>
                </a:lnTo>
                <a:close/>
              </a:path>
            </a:pathLst>
          </a:custGeom>
          <a:solidFill>
            <a:srgbClr val="4C4C4C"/>
          </a:solidFill>
          <a:ln w="0">
            <a:noFill/>
            <a:prstDash val="solid"/>
            <a:round/>
            <a:headEnd/>
            <a:tailEnd/>
          </a:ln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106C6B-49E2-4E93-AEC3-AA4886AC9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3228" y="2328420"/>
            <a:ext cx="5178457" cy="508975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200" b="1" dirty="0">
                <a:solidFill>
                  <a:srgbClr val="C00000"/>
                </a:solidFill>
                <a:latin typeface="+mn-lt"/>
                <a:cs typeface="+mn-cs"/>
              </a:rPr>
              <a:t>FOLLOW US: </a:t>
            </a:r>
          </a:p>
          <a:p>
            <a:pPr marL="0" indent="0">
              <a:buNone/>
            </a:pPr>
            <a:r>
              <a:rPr lang="en-US" sz="2200" b="1" dirty="0">
                <a:solidFill>
                  <a:srgbClr val="C00000"/>
                </a:solidFill>
                <a:latin typeface="+mn-lt"/>
                <a:cs typeface="+mn-cs"/>
              </a:rPr>
              <a:t>on Facebook &amp; Instagram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  <a:latin typeface="+mn-lt"/>
                <a:cs typeface="+mn-cs"/>
              </a:rPr>
              <a:t>to receive the latest news on our events 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  <a:latin typeface="+mn-lt"/>
                <a:cs typeface="+mn-cs"/>
              </a:rPr>
              <a:t>and fundraising activities.</a:t>
            </a:r>
          </a:p>
          <a:p>
            <a:pPr marL="0" indent="0">
              <a:buNone/>
            </a:pPr>
            <a:endParaRPr lang="en-US" sz="2200" dirty="0">
              <a:solidFill>
                <a:srgbClr val="C00000"/>
              </a:solidFill>
              <a:latin typeface="+mn-lt"/>
              <a:cs typeface="+mn-cs"/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rgbClr val="C00000"/>
                </a:solidFill>
                <a:latin typeface="+mn-lt"/>
                <a:cs typeface="+mn-cs"/>
              </a:rPr>
              <a:t>CONTACT US: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C00000"/>
                </a:solidFill>
                <a:latin typeface="+mn-lt"/>
                <a:cs typeface="+mn-cs"/>
                <a:hlinkClick r:id="rId3"/>
              </a:rPr>
              <a:t>harrowlodgeprimarypta@gmail.com</a:t>
            </a:r>
            <a:endParaRPr lang="en-US" sz="2200" dirty="0">
              <a:solidFill>
                <a:srgbClr val="C00000"/>
              </a:solidFill>
              <a:latin typeface="+mn-lt"/>
              <a:cs typeface="+mn-cs"/>
            </a:endParaRPr>
          </a:p>
          <a:p>
            <a:pPr marL="0" indent="0">
              <a:buNone/>
            </a:pPr>
            <a:endParaRPr lang="en-US" sz="2200" dirty="0">
              <a:solidFill>
                <a:srgbClr val="C00000"/>
              </a:solidFill>
              <a:latin typeface="+mn-lt"/>
              <a:cs typeface="+mn-cs"/>
            </a:endParaRPr>
          </a:p>
          <a:p>
            <a:pPr marL="0" indent="0">
              <a:buNone/>
            </a:pPr>
            <a:r>
              <a:rPr lang="en-US" sz="2200" b="1" dirty="0">
                <a:solidFill>
                  <a:srgbClr val="C00000"/>
                </a:solidFill>
                <a:latin typeface="+mn-lt"/>
                <a:cs typeface="+mn-cs"/>
              </a:rPr>
              <a:t>ORDER WITH US:</a:t>
            </a:r>
          </a:p>
          <a:p>
            <a:pPr marL="0" indent="0">
              <a:buNone/>
            </a:pPr>
            <a:r>
              <a:rPr lang="en-US" sz="2200" dirty="0">
                <a:solidFill>
                  <a:srgbClr val="C00000"/>
                </a:solidFill>
                <a:latin typeface="+mn-lt"/>
                <a:cs typeface="+mn-cs"/>
                <a:hlinkClick r:id="rId4"/>
              </a:rPr>
              <a:t>www.pta-events.co.uk/harrowlodgeprimarypta</a:t>
            </a:r>
            <a:endParaRPr lang="en-US" sz="2200" dirty="0">
              <a:solidFill>
                <a:srgbClr val="C00000"/>
              </a:solidFill>
              <a:latin typeface="+mn-lt"/>
              <a:cs typeface="+mn-cs"/>
            </a:endParaRPr>
          </a:p>
          <a:p>
            <a:pPr marL="0" indent="0">
              <a:buNone/>
            </a:pPr>
            <a:endParaRPr lang="en-US" sz="2200" dirty="0">
              <a:solidFill>
                <a:srgbClr val="C00000"/>
              </a:solidFill>
              <a:latin typeface="+mn-lt"/>
              <a:cs typeface="+mn-cs"/>
            </a:endParaRPr>
          </a:p>
          <a:p>
            <a:pPr marL="0"/>
            <a:endParaRPr lang="en-US" sz="2400" dirty="0">
              <a:solidFill>
                <a:srgbClr val="C00000"/>
              </a:solidFill>
              <a:latin typeface="+mn-lt"/>
              <a:cs typeface="+mn-cs"/>
            </a:endParaRPr>
          </a:p>
          <a:p>
            <a:pPr marL="0" indent="0">
              <a:buNone/>
            </a:pPr>
            <a:endParaRPr lang="en-US" sz="2400" dirty="0">
              <a:solidFill>
                <a:schemeClr val="tx1"/>
              </a:solidFill>
              <a:latin typeface="+mn-lt"/>
              <a:cs typeface="+mn-cs"/>
            </a:endParaRPr>
          </a:p>
          <a:p>
            <a:pPr marL="0"/>
            <a:endParaRPr lang="en-US" sz="2400" dirty="0">
              <a:solidFill>
                <a:schemeClr val="tx1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335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6B76E6-8E55-4532-B4C9-362459A30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latin typeface="Segoe UI Light" panose="020B0702040204020203" pitchFamily="34" charset="0"/>
                <a:ea typeface="Segoe UI Light" panose="020B0702040204020203" pitchFamily="34" charset="0"/>
                <a:cs typeface="Segoe UI" panose="020B0502040204020203" pitchFamily="34" charset="0"/>
              </a:rPr>
              <a:t>JOIN US!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834260" y="1580395"/>
            <a:ext cx="5028036" cy="4518747"/>
          </a:xfrm>
          <a:prstGeom prst="rect">
            <a:avLst/>
          </a:prstGeom>
          <a:ln w="57150">
            <a:noFill/>
          </a:ln>
        </p:spPr>
        <p:txBody>
          <a:bodyPr vert="horz" lIns="91440" tIns="45720" rIns="91440" bIns="45720" numCol="1" rtlCol="0" anchor="t">
            <a:normAutofit/>
          </a:bodyPr>
          <a:lstStyle/>
          <a:p>
            <a:r>
              <a:rPr lang="en-US" dirty="0">
                <a:latin typeface="Segoe UI Semilight" panose="020B0402040204020203" pitchFamily="34" charset="0"/>
                <a:ea typeface="Segoe UI" panose="020B0502040204020203" pitchFamily="34" charset="0"/>
                <a:cs typeface="Segoe UI Semilight" panose="020B0402040204020203" pitchFamily="34" charset="0"/>
              </a:rPr>
              <a:t>The PTA wholly relies on volunteers from the school community who give up their time to support its fundraising activities.  </a:t>
            </a:r>
            <a:endParaRPr lang="en-GB" i="1" dirty="0"/>
          </a:p>
          <a:p>
            <a:endParaRPr lang="en-GB" i="1" dirty="0" smtClean="0"/>
          </a:p>
          <a:p>
            <a:r>
              <a:rPr lang="en-GB" i="1" dirty="0" smtClean="0"/>
              <a:t>Please</a:t>
            </a:r>
            <a:r>
              <a:rPr lang="en-GB" dirty="0" smtClean="0"/>
              <a:t> </a:t>
            </a:r>
            <a:r>
              <a:rPr lang="en-GB" dirty="0"/>
              <a:t>consider joining our friendly bunch of PTA volunteers!  We are always happy to welcome new faces and hear new ideas!  </a:t>
            </a:r>
          </a:p>
          <a:p>
            <a:endParaRPr lang="en-GB" dirty="0"/>
          </a:p>
          <a:p>
            <a:r>
              <a:rPr lang="en-GB" dirty="0"/>
              <a:t>Even something simple such as baking a cake for our cake stall, helping to sell ice-creams in the sunshine or hosting a stall at one of our school fetes is always greatly appreciated, especially by the children.  </a:t>
            </a:r>
          </a:p>
          <a:p>
            <a:endParaRPr lang="en-GB" dirty="0"/>
          </a:p>
          <a:p>
            <a:r>
              <a:rPr lang="en-GB" dirty="0"/>
              <a:t>If you would like to be involved in our PTA activities, please provide your details here.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Segoe UI Semilight" panose="020B0402040204020203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Segoe UI Semilight" panose="020B0402040204020203" pitchFamily="34" charset="0"/>
              <a:ea typeface="Segoe UI" panose="020B05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2" name="Content Placeholder 3"/>
          <p:cNvSpPr/>
          <p:nvPr/>
        </p:nvSpPr>
        <p:spPr>
          <a:xfrm>
            <a:off x="6211660" y="1876798"/>
            <a:ext cx="5237389" cy="1344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400" b="1" dirty="0">
              <a:solidFill>
                <a:srgbClr val="D24726"/>
              </a:solidFill>
              <a:latin typeface="Segoe UI Semibold" panose="020B0702040204020203" pitchFamily="34" charset="0"/>
              <a:ea typeface="Segoe UI Semibold" panose="020B0702040204020203" pitchFamily="34" charset="0"/>
            </a:endParaRPr>
          </a:p>
          <a:p>
            <a:pPr>
              <a:lnSpc>
                <a:spcPct val="150000"/>
              </a:lnSpc>
            </a:pPr>
            <a:endParaRPr lang="en-US" sz="1400" b="1" dirty="0">
              <a:solidFill>
                <a:srgbClr val="D24726"/>
              </a:solidFill>
              <a:latin typeface="Segoe UI Semibold" panose="020B0702040204020203" pitchFamily="34" charset="0"/>
              <a:ea typeface="Segoe UI Semibold" panose="020B0702040204020203" pitchFamily="34" charset="0"/>
            </a:endParaRPr>
          </a:p>
          <a:p>
            <a:pPr>
              <a:lnSpc>
                <a:spcPct val="150000"/>
              </a:lnSpc>
            </a:pPr>
            <a:endParaRPr lang="en-US" sz="1400" b="1" dirty="0">
              <a:solidFill>
                <a:srgbClr val="D24726"/>
              </a:solidFill>
              <a:latin typeface="Segoe UI Semibold" panose="020B0702040204020203" pitchFamily="34" charset="0"/>
              <a:ea typeface="Segoe UI Semibold" panose="020B0702040204020203" pitchFamily="34" charset="0"/>
            </a:endParaRPr>
          </a:p>
          <a:p>
            <a:pPr>
              <a:lnSpc>
                <a:spcPct val="15000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8C14CA3-B8EE-42A6-BF6D-A7E3C90EA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660" y="1691569"/>
            <a:ext cx="4848225" cy="7334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42E1A26-67CB-48A7-BDB5-9D5D76768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8409" y="2424994"/>
            <a:ext cx="5743889" cy="344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9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6B76E6-8E55-4532-B4C9-362459A30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76" y="470406"/>
            <a:ext cx="11002148" cy="822263"/>
          </a:xfrm>
        </p:spPr>
        <p:txBody>
          <a:bodyPr>
            <a:no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Segoe UI Semilight"/>
                <a:ea typeface="Segoe UI Light" panose="020B0702040204020203" pitchFamily="34" charset="0"/>
                <a:cs typeface="Segoe UI" panose="020B0502040204020203" pitchFamily="34" charset="0"/>
              </a:rPr>
              <a:t>WELCOME TO HARROW LODGE PRIMARY SCHOOL PTA</a:t>
            </a:r>
          </a:p>
        </p:txBody>
      </p:sp>
      <p:sp>
        <p:nvSpPr>
          <p:cNvPr id="20" name="Text 2"/>
          <p:cNvSpPr/>
          <p:nvPr/>
        </p:nvSpPr>
        <p:spPr>
          <a:xfrm>
            <a:off x="4482606" y="3739894"/>
            <a:ext cx="3140770" cy="820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u="sng" dirty="0">
                <a:solidFill>
                  <a:srgbClr val="C00000"/>
                </a:solidFill>
                <a:latin typeface="Segoe UI Semibold" panose="020B0702040204020203" pitchFamily="34" charset="0"/>
                <a:ea typeface="Segoe UI Semibold" panose="020B0702040204020203" pitchFamily="34" charset="0"/>
                <a:cs typeface="Segoe UI" panose="020B0502040204020203" pitchFamily="34" charset="0"/>
              </a:rPr>
              <a:t>What We Do</a:t>
            </a:r>
          </a:p>
        </p:txBody>
      </p:sp>
      <p:sp>
        <p:nvSpPr>
          <p:cNvPr id="22" name="Content Placeholder 3"/>
          <p:cNvSpPr/>
          <p:nvPr/>
        </p:nvSpPr>
        <p:spPr>
          <a:xfrm>
            <a:off x="6732364" y="1574649"/>
            <a:ext cx="523738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400" b="1" dirty="0">
              <a:solidFill>
                <a:srgbClr val="D24726"/>
              </a:solidFill>
              <a:latin typeface="Segoe UI Semibold" panose="020B0702040204020203" pitchFamily="34" charset="0"/>
              <a:ea typeface="Segoe UI Semibold" panose="020B0702040204020203" pitchFamily="34" charset="0"/>
            </a:endParaRPr>
          </a:p>
          <a:p>
            <a:pPr>
              <a:lnSpc>
                <a:spcPct val="150000"/>
              </a:lnSpc>
            </a:pPr>
            <a:endParaRPr lang="en-US" sz="1400" b="1" dirty="0">
              <a:solidFill>
                <a:srgbClr val="D24726"/>
              </a:solidFill>
              <a:latin typeface="Segoe UI Semibold" panose="020B0702040204020203" pitchFamily="34" charset="0"/>
              <a:ea typeface="Segoe UI Semibold" panose="020B0702040204020203" pitchFamily="34" charset="0"/>
            </a:endParaRPr>
          </a:p>
          <a:p>
            <a:pPr>
              <a:lnSpc>
                <a:spcPct val="150000"/>
              </a:lnSpc>
            </a:pPr>
            <a:endParaRPr lang="en-US" sz="1400" b="1" dirty="0">
              <a:solidFill>
                <a:srgbClr val="D24726"/>
              </a:solidFill>
              <a:latin typeface="Segoe UI Semibold" panose="020B0702040204020203" pitchFamily="34" charset="0"/>
              <a:ea typeface="Segoe UI Semibold" panose="020B07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C00000"/>
                </a:solidFill>
                <a:latin typeface="Segoe UI Semibold" panose="020B0702040204020203" pitchFamily="34" charset="0"/>
                <a:ea typeface="Segoe UI Semibold" panose="020B0702040204020203" pitchFamily="34" charset="0"/>
              </a:rPr>
              <a:t>Chairpersons:</a:t>
            </a:r>
            <a:r>
              <a:rPr lang="en-US" sz="1400" b="1" dirty="0">
                <a:solidFill>
                  <a:srgbClr val="D24726"/>
                </a:solidFill>
                <a:latin typeface="Segoe UI Semibold" panose="020B0702040204020203" pitchFamily="34" charset="0"/>
                <a:ea typeface="Segoe UI Semibold" panose="020B0702040204020203" pitchFamily="34" charset="0"/>
              </a:rPr>
              <a:t> </a:t>
            </a:r>
            <a:r>
              <a:rPr lang="en-US" sz="1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Kelly </a:t>
            </a:r>
            <a:r>
              <a:rPr lang="en-US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Lawson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C00000"/>
                </a:solidFill>
                <a:latin typeface="Segoe UI Semibold" panose="020B0702040204020203" pitchFamily="34" charset="0"/>
                <a:ea typeface="Segoe UI Semibold" panose="020B0702040204020203" pitchFamily="34" charset="0"/>
              </a:rPr>
              <a:t>Treasurer:</a:t>
            </a:r>
            <a:r>
              <a:rPr lang="en-US" sz="1400" b="1" dirty="0">
                <a:solidFill>
                  <a:srgbClr val="D24726"/>
                </a:solidFill>
                <a:latin typeface="Segoe UI Semibold" panose="020B0702040204020203" pitchFamily="34" charset="0"/>
                <a:ea typeface="Segoe UI Semibold" panose="020B0702040204020203" pitchFamily="34" charset="0"/>
              </a:rPr>
              <a:t> </a:t>
            </a:r>
            <a:r>
              <a:rPr lang="en-US" sz="14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Michelle Kersey</a:t>
            </a: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C00000"/>
                </a:solidFill>
                <a:latin typeface="Segoe UI Semibold" panose="020B0702040204020203" pitchFamily="34" charset="0"/>
                <a:ea typeface="Segoe UI Semibold" panose="020B0702040204020203" pitchFamily="34" charset="0"/>
              </a:rPr>
              <a:t>Secretary</a:t>
            </a:r>
            <a:r>
              <a:rPr lang="en-US" sz="1400" b="1" dirty="0" smtClean="0">
                <a:solidFill>
                  <a:srgbClr val="C00000"/>
                </a:solidFill>
                <a:latin typeface="Segoe UI Semibold" panose="020B0702040204020203" pitchFamily="34" charset="0"/>
                <a:ea typeface="Segoe UI Semibold" panose="020B0702040204020203" pitchFamily="34" charset="0"/>
              </a:rPr>
              <a:t>:</a:t>
            </a:r>
            <a:endParaRPr lang="en-US" sz="1400" dirty="0">
              <a:solidFill>
                <a:srgbClr val="C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E8C14CA3-B8EE-42A6-BF6D-A7E3C90EAC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47" y="1637959"/>
            <a:ext cx="4848225" cy="733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89133" y="4559227"/>
            <a:ext cx="572771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Fundraise through fun activities and events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2000" dirty="0" smtClean="0"/>
              <a:t>Buy resources to benefit the children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Organise exciting trips and activities for children and families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Sell our school uniform</a:t>
            </a:r>
            <a:endParaRPr lang="en-GB" sz="2000" dirty="0"/>
          </a:p>
        </p:txBody>
      </p:sp>
      <p:sp>
        <p:nvSpPr>
          <p:cNvPr id="8" name="Text 2"/>
          <p:cNvSpPr/>
          <p:nvPr/>
        </p:nvSpPr>
        <p:spPr>
          <a:xfrm>
            <a:off x="1225821" y="1392359"/>
            <a:ext cx="3926624" cy="820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u="sng" dirty="0" smtClean="0">
                <a:solidFill>
                  <a:srgbClr val="C00000"/>
                </a:solidFill>
                <a:latin typeface="Segoe UI Semibold" panose="020B0702040204020203" pitchFamily="34" charset="0"/>
                <a:ea typeface="Segoe UI Semibold" panose="020B0702040204020203" pitchFamily="34" charset="0"/>
                <a:cs typeface="Segoe UI" panose="020B0502040204020203" pitchFamily="34" charset="0"/>
              </a:rPr>
              <a:t>Who </a:t>
            </a:r>
            <a:r>
              <a:rPr lang="en-US" sz="3600" i="1" u="sng" dirty="0" smtClean="0">
                <a:solidFill>
                  <a:srgbClr val="C00000"/>
                </a:solidFill>
                <a:latin typeface="Segoe UI Semibold" panose="020B0702040204020203" pitchFamily="34" charset="0"/>
                <a:ea typeface="Segoe UI Semibold" panose="020B0702040204020203" pitchFamily="34" charset="0"/>
                <a:cs typeface="Segoe UI" panose="020B0502040204020203" pitchFamily="34" charset="0"/>
              </a:rPr>
              <a:t>are</a:t>
            </a:r>
            <a:r>
              <a:rPr lang="en-US" sz="3600" u="sng" dirty="0" smtClean="0">
                <a:solidFill>
                  <a:srgbClr val="C00000"/>
                </a:solidFill>
                <a:latin typeface="Segoe UI Semibold" panose="020B0702040204020203" pitchFamily="34" charset="0"/>
                <a:ea typeface="Segoe UI Semibold" panose="020B0702040204020203" pitchFamily="34" charset="0"/>
                <a:cs typeface="Segoe UI" panose="020B0502040204020203" pitchFamily="34" charset="0"/>
              </a:rPr>
              <a:t> the PTA?</a:t>
            </a:r>
            <a:endParaRPr lang="en-US" sz="3600" u="sng" dirty="0">
              <a:solidFill>
                <a:srgbClr val="C00000"/>
              </a:solidFill>
              <a:latin typeface="Segoe UI Semibold" panose="020B0702040204020203" pitchFamily="34" charset="0"/>
              <a:ea typeface="Segoe UI Semibold" panose="020B07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5274" y="2292398"/>
            <a:ext cx="57277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The PTA is a registered charity.</a:t>
            </a:r>
          </a:p>
          <a:p>
            <a:endParaRPr lang="en-GB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smtClean="0"/>
              <a:t>The PTA is made up of a committee (Chair-person, Treasurer and Secretary) and Members (Parents).</a:t>
            </a:r>
          </a:p>
        </p:txBody>
      </p:sp>
      <p:pic>
        <p:nvPicPr>
          <p:cNvPr id="1026" name="Picture 2" descr="S:\Characters\Harrow Lodge Characters\Asset 7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72" y="3999748"/>
            <a:ext cx="2139950" cy="277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:\Characters\Harrow Lodge Characters\HarrowLodge1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922" y="2741861"/>
            <a:ext cx="3270250" cy="348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66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F2DA537-9EAD-4C2A-8B8C-B5471C6F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>
                <a:solidFill>
                  <a:srgbClr val="C00000"/>
                </a:solidFill>
                <a:latin typeface="Segoe UI Light" panose="020B0702040204020203" pitchFamily="34" charset="0"/>
                <a:ea typeface="Segoe UI Light" panose="020B0702040204020203" pitchFamily="34" charset="0"/>
                <a:cs typeface="Segoe UI" panose="020B0502040204020203" pitchFamily="34" charset="0"/>
              </a:rPr>
              <a:t>Our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0106C6B-49E2-4E93-AEC3-AA4886AC99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5935"/>
            <a:ext cx="4978408" cy="49916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Segoe UI Semilight" panose="020B0702040204020203" pitchFamily="34" charset="0"/>
                <a:ea typeface="Segoe UI Semilight" panose="020B0702040204020203" pitchFamily="34" charset="0"/>
                <a:cs typeface="Segoe UI" panose="020B0502040204020203" pitchFamily="34" charset="0"/>
              </a:rPr>
              <a:t>The PTA runs events for the school community throughout the year, including:</a:t>
            </a:r>
          </a:p>
          <a:p>
            <a:r>
              <a:rPr lang="en-US" dirty="0">
                <a:solidFill>
                  <a:schemeClr val="tx1"/>
                </a:solidFill>
                <a:latin typeface="Segoe UI Semilight" panose="020B0702040204020203" pitchFamily="34" charset="0"/>
                <a:ea typeface="Segoe UI Semilight" panose="020B0702040204020203" pitchFamily="34" charset="0"/>
                <a:cs typeface="Segoe UI" panose="020B0502040204020203" pitchFamily="34" charset="0"/>
              </a:rPr>
              <a:t>Theatre Trips</a:t>
            </a:r>
          </a:p>
          <a:p>
            <a:r>
              <a:rPr lang="en-US" dirty="0">
                <a:solidFill>
                  <a:schemeClr val="tx1"/>
                </a:solidFill>
                <a:latin typeface="Segoe UI Semilight" panose="020B0702040204020203" pitchFamily="34" charset="0"/>
                <a:ea typeface="Segoe UI Semilight" panose="020B0702040204020203" pitchFamily="34" charset="0"/>
                <a:cs typeface="Segoe UI" panose="020B0502040204020203" pitchFamily="34" charset="0"/>
              </a:rPr>
              <a:t>Children’s Discos</a:t>
            </a:r>
          </a:p>
          <a:p>
            <a:r>
              <a:rPr lang="en-US" dirty="0">
                <a:solidFill>
                  <a:schemeClr val="tx1"/>
                </a:solidFill>
                <a:latin typeface="Segoe UI Semilight" panose="020B0702040204020203" pitchFamily="34" charset="0"/>
                <a:ea typeface="Segoe UI Semilight" panose="020B0702040204020203" pitchFamily="34" charset="0"/>
                <a:cs typeface="Segoe UI" panose="020B0502040204020203" pitchFamily="34" charset="0"/>
              </a:rPr>
              <a:t>Mothers Day and Fathers Day Gift Stalls</a:t>
            </a:r>
          </a:p>
          <a:p>
            <a:r>
              <a:rPr lang="en-US" dirty="0">
                <a:solidFill>
                  <a:schemeClr val="tx1"/>
                </a:solidFill>
                <a:latin typeface="Segoe UI Semilight" panose="020B0702040204020203" pitchFamily="34" charset="0"/>
                <a:ea typeface="Segoe UI Semilight" panose="020B0702040204020203" pitchFamily="34" charset="0"/>
                <a:cs typeface="Segoe UI" panose="020B0502040204020203" pitchFamily="34" charset="0"/>
              </a:rPr>
              <a:t>Pamper Evenings</a:t>
            </a:r>
          </a:p>
          <a:p>
            <a:r>
              <a:rPr lang="en-US" dirty="0">
                <a:solidFill>
                  <a:schemeClr val="tx1"/>
                </a:solidFill>
                <a:latin typeface="Segoe UI Semilight" panose="020B0702040204020203" pitchFamily="34" charset="0"/>
                <a:ea typeface="Segoe UI Semilight" panose="020B0702040204020203" pitchFamily="34" charset="0"/>
                <a:cs typeface="Segoe UI" panose="020B0502040204020203" pitchFamily="34" charset="0"/>
              </a:rPr>
              <a:t>Themed Family Disco Nights</a:t>
            </a:r>
          </a:p>
          <a:p>
            <a:r>
              <a:rPr lang="en-US" dirty="0">
                <a:solidFill>
                  <a:schemeClr val="tx1"/>
                </a:solidFill>
                <a:latin typeface="Segoe UI Semilight" panose="020B0702040204020203" pitchFamily="34" charset="0"/>
                <a:ea typeface="Segoe UI Semilight" panose="020B0702040204020203" pitchFamily="34" charset="0"/>
                <a:cs typeface="Segoe UI" panose="020B0502040204020203" pitchFamily="34" charset="0"/>
              </a:rPr>
              <a:t>Film Nights</a:t>
            </a:r>
          </a:p>
          <a:p>
            <a:r>
              <a:rPr lang="en-US" dirty="0">
                <a:solidFill>
                  <a:schemeClr val="tx1"/>
                </a:solidFill>
                <a:latin typeface="Segoe UI Semilight" panose="020B0702040204020203" pitchFamily="34" charset="0"/>
                <a:ea typeface="Segoe UI Semilight" panose="020B0702040204020203" pitchFamily="34" charset="0"/>
                <a:cs typeface="Segoe UI" panose="020B0502040204020203" pitchFamily="34" charset="0"/>
              </a:rPr>
              <a:t>Summer Carnival</a:t>
            </a:r>
          </a:p>
          <a:p>
            <a:r>
              <a:rPr lang="en-US" dirty="0">
                <a:solidFill>
                  <a:schemeClr val="tx1"/>
                </a:solidFill>
                <a:latin typeface="Segoe UI Semilight" panose="020B0702040204020203" pitchFamily="34" charset="0"/>
                <a:ea typeface="Segoe UI Semilight" panose="020B0702040204020203" pitchFamily="34" charset="0"/>
                <a:cs typeface="Segoe UI" panose="020B0502040204020203" pitchFamily="34" charset="0"/>
              </a:rPr>
              <a:t>Fireworks Night</a:t>
            </a:r>
          </a:p>
          <a:p>
            <a:r>
              <a:rPr lang="en-US" dirty="0">
                <a:solidFill>
                  <a:schemeClr val="tx1"/>
                </a:solidFill>
                <a:latin typeface="Segoe UI Semilight" panose="020B0702040204020203" pitchFamily="34" charset="0"/>
                <a:ea typeface="Segoe UI Semilight" panose="020B0702040204020203" pitchFamily="34" charset="0"/>
                <a:cs typeface="Segoe UI" panose="020B0502040204020203" pitchFamily="34" charset="0"/>
              </a:rPr>
              <a:t>Open Air Cinema Evenings</a:t>
            </a:r>
          </a:p>
          <a:p>
            <a:r>
              <a:rPr lang="en-US" dirty="0">
                <a:solidFill>
                  <a:schemeClr val="tx1"/>
                </a:solidFill>
                <a:latin typeface="Segoe UI Semilight" panose="020B0702040204020203" pitchFamily="34" charset="0"/>
                <a:ea typeface="Segoe UI Semilight" panose="020B0702040204020203" pitchFamily="34" charset="0"/>
                <a:cs typeface="Segoe UI" panose="020B0502040204020203" pitchFamily="34" charset="0"/>
              </a:rPr>
              <a:t>Seasonal Raffles</a:t>
            </a:r>
          </a:p>
          <a:p>
            <a:r>
              <a:rPr lang="en-US" dirty="0">
                <a:solidFill>
                  <a:schemeClr val="tx1"/>
                </a:solidFill>
                <a:latin typeface="Segoe UI Semilight" panose="020B0702040204020203" pitchFamily="34" charset="0"/>
                <a:ea typeface="Segoe UI Semilight" panose="020B0702040204020203" pitchFamily="34" charset="0"/>
                <a:cs typeface="Segoe UI" panose="020B0502040204020203" pitchFamily="34" charset="0"/>
              </a:rPr>
              <a:t>Easter Egg Hunt</a:t>
            </a:r>
          </a:p>
          <a:p>
            <a:r>
              <a:rPr lang="en-US" dirty="0">
                <a:solidFill>
                  <a:schemeClr val="tx1"/>
                </a:solidFill>
                <a:latin typeface="Segoe UI Semilight" panose="020B0702040204020203" pitchFamily="34" charset="0"/>
                <a:ea typeface="Segoe UI Semilight" panose="020B0702040204020203" pitchFamily="34" charset="0"/>
                <a:cs typeface="Segoe UI" panose="020B0502040204020203" pitchFamily="34" charset="0"/>
              </a:rPr>
              <a:t>Christmas Bazaar </a:t>
            </a:r>
          </a:p>
          <a:p>
            <a:r>
              <a:rPr lang="en-US" dirty="0">
                <a:solidFill>
                  <a:schemeClr val="tx1"/>
                </a:solidFill>
                <a:latin typeface="Segoe UI Semilight" panose="020B0702040204020203" pitchFamily="34" charset="0"/>
                <a:ea typeface="Segoe UI Semilight" panose="020B0702040204020203" pitchFamily="34" charset="0"/>
                <a:cs typeface="Segoe UI" panose="020B0502040204020203" pitchFamily="34" charset="0"/>
              </a:rPr>
              <a:t>Breakfast with Santa</a:t>
            </a:r>
          </a:p>
          <a:p>
            <a:r>
              <a:rPr lang="en-US" dirty="0">
                <a:solidFill>
                  <a:schemeClr val="tx1"/>
                </a:solidFill>
                <a:latin typeface="Segoe UI Semilight" panose="020B0702040204020203" pitchFamily="34" charset="0"/>
                <a:ea typeface="Segoe UI Semilight" panose="020B0702040204020203" pitchFamily="34" charset="0"/>
                <a:cs typeface="Segoe UI" panose="020B0502040204020203" pitchFamily="34" charset="0"/>
              </a:rPr>
              <a:t>Santa’s Grotto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9261713-D06A-4CD3-9AB3-2458683A0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1075" y="1625937"/>
            <a:ext cx="536735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6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3B854194-185D-494D-905C-7C7CB2E3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4F5FA0D-0104-4987-8241-EFF7C85B88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897127E-6CEF-446C-BE87-93B7C46E49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MOTHERS DAY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AND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FATHERS DAY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STALLS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4B2D1395-F4B0-4114-A7B5-1E1BB08BF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23327" y="125073"/>
            <a:ext cx="2997723" cy="398992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4FD9912-7F80-4962-9EAC-A9B842CA6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8452" y="125073"/>
            <a:ext cx="3033401" cy="398992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A40CB3A-580E-4C44-8C8F-B97092E3F9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3757" y="3579366"/>
            <a:ext cx="5464732" cy="3153561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9669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3B854194-185D-494D-905C-7C7CB2E3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4F5FA0D-0104-4987-8241-EFF7C85B88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897127E-6CEF-446C-BE87-93B7C46E49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80’S – THEMED</a:t>
            </a:r>
            <a:br>
              <a:rPr lang="en-US" b="1" dirty="0">
                <a:solidFill>
                  <a:srgbClr val="FFFFFF"/>
                </a:solidFill>
              </a:rPr>
            </a:br>
            <a:r>
              <a:rPr lang="en-US" b="1" dirty="0">
                <a:solidFill>
                  <a:srgbClr val="FFFFFF"/>
                </a:solidFill>
              </a:rPr>
              <a:t>FAMILY DISCO NIGHT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C7E80C4-8D62-473C-AFCE-C513EDD6D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481" y="3429000"/>
            <a:ext cx="5493440" cy="333375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6FD1975-7CAA-47C0-B74C-49A93CC72A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5183" y="95250"/>
            <a:ext cx="3203097" cy="420161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C7DDAA8-8540-4C85-A63B-417AA12C2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7330" y="95250"/>
            <a:ext cx="3100382" cy="420161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1444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="" xmlns:a16="http://schemas.microsoft.com/office/drawing/2014/main" id="{3B854194-185D-494D-905C-7C7CB2E30F6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4F5FA0D-0104-4987-8241-EFF7C85B88D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1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2897127E-6CEF-446C-BE87-93B7C46E49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079" y="2053641"/>
            <a:ext cx="3669161" cy="2760098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FFFFFF"/>
                </a:solidFill>
              </a:rPr>
              <a:t>SEASONAL RAFFLES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FF91326-04F6-4BA8-BEA1-CD5F53C656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628" y="-158578"/>
            <a:ext cx="4326459" cy="326900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B3141E7-AFBD-47BE-BDEA-921DC4C385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0144" y="3402402"/>
            <a:ext cx="3969927" cy="316362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2214EC9-ADD0-4E31-83DF-5D57D52E44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8373" y="948749"/>
            <a:ext cx="3399573" cy="386499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7100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D75728C-5F36-4FE2-8766-2989778468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780" y="0"/>
            <a:ext cx="2251693" cy="2509579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E3FC09F-E331-4142-8881-CABD7D4F1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552" y="2752877"/>
            <a:ext cx="2810628" cy="389204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D55B615-DCFA-42DF-AB17-EFB69A6BBC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4456" y="77133"/>
            <a:ext cx="2584899" cy="2571800"/>
          </a:xfrm>
          <a:prstGeom prst="rect">
            <a:avLst/>
          </a:prstGeom>
          <a:effectLst>
            <a:glow rad="228600">
              <a:schemeClr val="accent6">
                <a:lumMod val="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0C4261F-00CB-4830-98CD-52E6FE9C4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026" y="143124"/>
            <a:ext cx="2250220" cy="2366455"/>
          </a:xfrm>
          <a:prstGeom prst="rect">
            <a:avLst/>
          </a:prstGeom>
          <a:effectLst>
            <a:glow rad="228600">
              <a:srgbClr val="C00000">
                <a:alpha val="40000"/>
              </a:srgb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B87FA06-6BFF-4C75-9D19-0F75A9C039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5187" y="38567"/>
            <a:ext cx="1971294" cy="2436398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E0530F2-D766-44A1-9B9B-3FA62C4118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2846" y="143123"/>
            <a:ext cx="2216171" cy="2331842"/>
          </a:xfrm>
          <a:prstGeom prst="rect">
            <a:avLst/>
          </a:prstGeom>
          <a:effectLst>
            <a:glow rad="228600">
              <a:schemeClr val="accent1">
                <a:lumMod val="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11731B8-053C-487E-80D8-76B6854C2DB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1415" y="2872148"/>
            <a:ext cx="2627940" cy="3772776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D1DABD9-E80C-4864-A679-1422447FE6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3781" y="4701501"/>
            <a:ext cx="2515236" cy="188873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F413DAE-7BCA-4110-9857-2A80AE094F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72570" y="2688531"/>
            <a:ext cx="3693621" cy="395639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44DFC36-FBF8-4B9A-BD74-F08C8A80F2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13455" y="2573585"/>
            <a:ext cx="2475888" cy="1982512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0631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5A8ECF-B4CC-4F1B-A874-367462978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52" y="61428"/>
            <a:ext cx="6106602" cy="1325563"/>
          </a:xfrm>
        </p:spPr>
        <p:txBody>
          <a:bodyPr/>
          <a:lstStyle/>
          <a:p>
            <a:r>
              <a:rPr lang="en-GB" b="1" u="sng" dirty="0">
                <a:solidFill>
                  <a:srgbClr val="C00000"/>
                </a:solidFill>
              </a:rPr>
              <a:t>PTA Fundraising Activities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="" xmlns:a16="http://schemas.microsoft.com/office/drawing/2014/main" id="{D3FB5CE1-078C-4EBA-936C-4237C1902B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7495" y="302668"/>
            <a:ext cx="4292678" cy="619020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31ACB1D-F0E8-4EE5-973B-A09433187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615" y="1427219"/>
            <a:ext cx="5392473" cy="506565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7604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4A881EC-680C-496A-8956-F2BF98945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835" y="875748"/>
            <a:ext cx="4473271" cy="954792"/>
          </a:xfrm>
        </p:spPr>
        <p:txBody>
          <a:bodyPr/>
          <a:lstStyle/>
          <a:p>
            <a:r>
              <a:rPr lang="en-GB" b="1" u="sng" dirty="0">
                <a:solidFill>
                  <a:srgbClr val="C00000"/>
                </a:solidFill>
              </a:rPr>
              <a:t>PTA Achievements</a:t>
            </a:r>
          </a:p>
        </p:txBody>
      </p:sp>
      <p:pic>
        <p:nvPicPr>
          <p:cNvPr id="6" name="Picture 5" descr="\\servera\user15\My Pictures\Play Equipment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984" b="16890"/>
          <a:stretch/>
        </p:blipFill>
        <p:spPr bwMode="auto">
          <a:xfrm>
            <a:off x="403930" y="2601815"/>
            <a:ext cx="5392572" cy="359051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C:\Users\user15\AppData\Local\Microsoft\Windows\Temporary Internet Files\Content.Word\Image (5).jpe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37695">
            <a:off x="6714560" y="976334"/>
            <a:ext cx="4803607" cy="365197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 descr="S:\Characters\Harrow Lodge Characters\Asset 7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99821" y="4587902"/>
            <a:ext cx="1560593" cy="202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S:\Characters\Harrow Lodge Characters\Asset 5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53" y="396808"/>
            <a:ext cx="1866136" cy="157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:\Characters\Harrow Lodge Characters\HarrowLodge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7675" y="4289430"/>
            <a:ext cx="1318755" cy="2107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417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QuickStarter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</TotalTime>
  <Words>348</Words>
  <Application>Microsoft Office PowerPoint</Application>
  <PresentationFormat>Custom</PresentationFormat>
  <Paragraphs>67</Paragraphs>
  <Slides>11</Slides>
  <Notes>2</Notes>
  <HiddenSlides>4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QuickStarter Theme</vt:lpstr>
      <vt:lpstr>WELCOME TO HLPS PTA</vt:lpstr>
      <vt:lpstr>WELCOME TO HARROW LODGE PRIMARY SCHOOL PTA</vt:lpstr>
      <vt:lpstr>Our Events</vt:lpstr>
      <vt:lpstr>MOTHERS DAY AND FATHERS DAY STALLS</vt:lpstr>
      <vt:lpstr>80’S – THEMED FAMILY DISCO NIGHT</vt:lpstr>
      <vt:lpstr>SEASONAL RAFFLES</vt:lpstr>
      <vt:lpstr>PowerPoint Presentation</vt:lpstr>
      <vt:lpstr>PTA Fundraising Activities</vt:lpstr>
      <vt:lpstr>PTA Achievements</vt:lpstr>
      <vt:lpstr>Social Media and Contact</vt:lpstr>
      <vt:lpstr>JOIN US!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Gracie Attree-Young</dc:creator>
  <cp:lastModifiedBy>user15</cp:lastModifiedBy>
  <cp:revision>11</cp:revision>
  <dcterms:created xsi:type="dcterms:W3CDTF">2019-06-18T20:48:39Z</dcterms:created>
  <dcterms:modified xsi:type="dcterms:W3CDTF">2021-07-08T10:02:12Z</dcterms:modified>
</cp:coreProperties>
</file>